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51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4424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482" y="1415287"/>
            <a:ext cx="10667034" cy="239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7681"/>
            <a:ext cx="30225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3_Capstone_JonathanMClark_Data_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5_Capstone_JonathanMClark_EDA_Data_Visualization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4_Capstone_JonathanMClark_EDA_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6_Capstone_JonathanMClark_Launch_Site_Loc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JonathanMClark_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7_Capstone_JonathanMClark_Machine_Learning_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nathanMClark/DataScienceCapstone/blob/main/spacex_web_scraped.csv" TargetMode="External"/><Relationship Id="rId13" Type="http://schemas.openxmlformats.org/officeDocument/2006/relationships/hyperlink" Target="https://github.com/JonathanMClark/DataScienceCapstone/blob/main/spacex_launch_dash.csv" TargetMode="Externa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hyperlink" Target="https://github.com/JonathanMClark/DataScienceCapstone/blob/main/dataset_part_1.csv" TargetMode="External"/><Relationship Id="rId12" Type="http://schemas.openxmlformats.org/officeDocument/2006/relationships/hyperlink" Target="https://github.com/JonathanMClark/DataScienceCapstone/blob/main/spacex_launch_geo.csv" TargetMode="External"/><Relationship Id="rId2" Type="http://schemas.openxmlformats.org/officeDocument/2006/relationships/hyperlink" Target="https://cf-courses-data.s3.us.cloud-object-storage.appdomain.cloud/IBM-DS0321EN-SkillsNetwork/datasets/API_call_spacex_api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f-courses-data.s3.us.cloud-object-storage.appdomain.cloud/IBM-DS0321EN-SkillsNetwork/datasets/spacex_launch_dash.csv" TargetMode="External"/><Relationship Id="rId11" Type="http://schemas.openxmlformats.org/officeDocument/2006/relationships/hyperlink" Target="https://github.com/JonathanMClark/DataScienceCapstone/blob/main/dataset_part_3.csv" TargetMode="External"/><Relationship Id="rId5" Type="http://schemas.openxmlformats.org/officeDocument/2006/relationships/hyperlink" Target="https://cf-courses-data.s3.us.cloud-object-storage.appdomain.cloud/IBM-DS0321EN-SkillsNetwork/datasets/spacex_launch_geo.csv" TargetMode="External"/><Relationship Id="rId10" Type="http://schemas.openxmlformats.org/officeDocument/2006/relationships/hyperlink" Target="https://github.com/JonathanMClark/DataScienceCapstone/blob/main/Spacex.csv" TargetMode="External"/><Relationship Id="rId4" Type="http://schemas.openxmlformats.org/officeDocument/2006/relationships/hyperlink" Target="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2-01-01" TargetMode="External"/><Relationship Id="rId9" Type="http://schemas.openxmlformats.org/officeDocument/2006/relationships/hyperlink" Target="https://github.com/JonathanMClark/DataScienceCapstone/blob/main/dataset_part_2.csv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nathanMClark/DataScienceCapstone/blob/main/JonathanMClark_spacex_dash_app.py" TargetMode="External"/><Relationship Id="rId3" Type="http://schemas.openxmlformats.org/officeDocument/2006/relationships/hyperlink" Target="https://github.com/JonathanMClark/DataScienceCapstone/blob/main/2_Capstone_JonathanMClark_Webscraping.ipynb" TargetMode="External"/><Relationship Id="rId7" Type="http://schemas.openxmlformats.org/officeDocument/2006/relationships/hyperlink" Target="https://github.com/JonathanMClark/DataScienceCapstone/blob/main/6_Capstone_JonathanMClark_Launch_Site_Location.ipynb" TargetMode="External"/><Relationship Id="rId2" Type="http://schemas.openxmlformats.org/officeDocument/2006/relationships/hyperlink" Target="https://github.com/JonathanMClark/DataScienceCapstone/blob/main/1_Capstone_JonathanMClark_Data_Colle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nathanMClark/DataScienceCapstone/blob/main/5_Capstone_JonathanMClark_EDA_Data_Visualization.ipynb" TargetMode="External"/><Relationship Id="rId5" Type="http://schemas.openxmlformats.org/officeDocument/2006/relationships/hyperlink" Target="https://github.com/JonathanMClark/DataScienceCapstone/blob/main/4_Capstone_JonathanMClark_EDA_SQL.ipynb" TargetMode="External"/><Relationship Id="rId4" Type="http://schemas.openxmlformats.org/officeDocument/2006/relationships/hyperlink" Target="https://github.com/JonathanMClark/DataScienceCapstone/blob/main/3_Capstone_JonathanMClark_Data_Wrangling.ipynb" TargetMode="External"/><Relationship Id="rId9" Type="http://schemas.openxmlformats.org/officeDocument/2006/relationships/hyperlink" Target="https://github.com/JonathanMClark/DataScienceCapstone/blob/main/7_Capstone_JonathanMClark_Machine_Learning_Prediction.ipynb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1_Capstone_JonathanMClark_Data_Collection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athanMClark/DataScienceCapstone/blob/main/2_Capstone_JonathanMClark_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6206"/>
            <a:ext cx="18154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 smtClean="0">
                <a:solidFill>
                  <a:srgbClr val="E7E6E6"/>
                </a:solidFill>
                <a:latin typeface="Arial MT"/>
                <a:cs typeface="Arial MT"/>
              </a:rPr>
              <a:t>Muhammad Bilal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800" spc="-5" dirty="0" smtClean="0">
                <a:solidFill>
                  <a:srgbClr val="E7E6E6"/>
                </a:solidFill>
                <a:latin typeface="Arial MT"/>
                <a:cs typeface="Arial MT"/>
              </a:rPr>
              <a:t>2-March-2024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5549265" cy="47028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9652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.csv file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section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contains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needed to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cleaned.</a:t>
            </a:r>
            <a:endParaRPr sz="2200">
              <a:latin typeface="Arial MT"/>
              <a:cs typeface="Arial MT"/>
            </a:endParaRPr>
          </a:p>
          <a:p>
            <a:pPr marL="241300" marR="250190" indent="-228600">
              <a:lnSpc>
                <a:spcPts val="2380"/>
              </a:lnSpc>
              <a:spcBef>
                <a:spcPts val="10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orbit types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cleaned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up.</a:t>
            </a:r>
            <a:endParaRPr sz="2200">
              <a:latin typeface="Arial MT"/>
              <a:cs typeface="Arial MT"/>
            </a:endParaRPr>
          </a:p>
          <a:p>
            <a:pPr marL="241300" marR="51435" indent="-228600">
              <a:lnSpc>
                <a:spcPct val="90000"/>
              </a:lnSpc>
              <a:spcBef>
                <a:spcPts val="9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handful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mission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converted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binary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1 means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Falcon 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first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was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0 means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it was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failure.</a:t>
            </a:r>
            <a:endParaRPr sz="2200">
              <a:latin typeface="Arial MT"/>
              <a:cs typeface="Arial MT"/>
            </a:endParaRPr>
          </a:p>
          <a:p>
            <a:pPr marL="241300" marR="360680" indent="-228600">
              <a:lnSpc>
                <a:spcPts val="2320"/>
              </a:lnSpc>
              <a:spcBef>
                <a:spcPts val="10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new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added to the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further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(Data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Wrangling):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850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https://github.com/JonathanMClark/DataScienceCapstone/blob/main/3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_Capstone_JonathanMClark_Data_Wrangling.ipynb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3252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80" dirty="0">
                <a:solidFill>
                  <a:srgbClr val="5B9BD4"/>
                </a:solidFill>
              </a:rPr>
              <a:t> </a:t>
            </a:r>
            <a:r>
              <a:rPr spc="-10" dirty="0">
                <a:solidFill>
                  <a:srgbClr val="5B9BD4"/>
                </a:solidFill>
              </a:rPr>
              <a:t>Wrangling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6488" y="1351280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4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Data</a:t>
            </a:r>
            <a:r>
              <a:rPr sz="20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7CDB"/>
                </a:solidFill>
                <a:latin typeface="Arial MT"/>
                <a:cs typeface="Arial MT"/>
              </a:rPr>
              <a:t>Wrangling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67030" marR="145415" indent="-213360">
              <a:lnSpc>
                <a:spcPts val="175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Load .csv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from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earlier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3035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 of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launches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Times New Roman"/>
              <a:cs typeface="Times New Roman"/>
            </a:endParaRPr>
          </a:p>
          <a:p>
            <a:pPr marL="222250" marR="153035" indent="-62865">
              <a:lnSpc>
                <a:spcPts val="175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 of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each type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of orbit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3035" algn="ctr">
              <a:lnSpc>
                <a:spcPct val="916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 of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mission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outcome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98407" y="5494146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w="408940" h="103504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9700" marR="130175" algn="ctr">
              <a:lnSpc>
                <a:spcPct val="916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DataFrame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246379" marR="146685" indent="-94615">
              <a:lnSpc>
                <a:spcPts val="175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Compile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everything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567670" cy="494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1600" b="1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sz="1600" b="1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split by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Launch</a:t>
            </a:r>
            <a:r>
              <a:rPr sz="1600" b="1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Site</a:t>
            </a:r>
            <a:r>
              <a:rPr sz="1600" b="1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 charts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Bar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with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40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spc="-4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relationship split by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b="1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4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relationship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split by</a:t>
            </a:r>
            <a:r>
              <a:rPr sz="16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b="1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following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look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trends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based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time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Line plot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</a:t>
            </a:r>
            <a:r>
              <a:rPr sz="1600" b="1" spc="1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outcome</a:t>
            </a:r>
            <a:r>
              <a:rPr sz="16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trend</a:t>
            </a:r>
            <a:r>
              <a:rPr sz="16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6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year</a:t>
            </a:r>
            <a:r>
              <a:rPr sz="1600" spc="-10" dirty="0">
                <a:solidFill>
                  <a:srgbClr val="292929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(EDA</a:t>
            </a:r>
            <a:r>
              <a:rPr sz="2200" spc="-1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with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Data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Visualization):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ts val="1490"/>
              </a:lnSpc>
              <a:spcBef>
                <a:spcPts val="815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https://github.com/JonathanMClark/DataScienceCapstone/blob/main/5_Capstone_JonathanMClark_EDA_Data_Visualization.ipynb</a:t>
            </a:r>
            <a:endParaRPr sz="1400">
              <a:latin typeface="Arial MT"/>
              <a:cs typeface="Arial MT"/>
            </a:endParaRPr>
          </a:p>
          <a:p>
            <a:pPr marL="10356850">
              <a:lnSpc>
                <a:spcPts val="1730"/>
              </a:lnSpc>
            </a:pPr>
            <a:r>
              <a:rPr sz="1600" spc="-125" dirty="0">
                <a:solidFill>
                  <a:srgbClr val="1C7CDB"/>
                </a:solidFill>
                <a:latin typeface="Arial MT"/>
                <a:cs typeface="Arial MT"/>
              </a:rPr>
              <a:t>11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8102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EDA</a:t>
            </a:r>
            <a:r>
              <a:rPr spc="-22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with</a:t>
            </a:r>
            <a:r>
              <a:rPr spc="-2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Data</a:t>
            </a:r>
            <a:r>
              <a:rPr spc="5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Visualization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8"/>
            <a:ext cx="9186545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written</a:t>
            </a:r>
            <a:r>
              <a:rPr sz="2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extract</a:t>
            </a:r>
            <a:r>
              <a:rPr sz="2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information</a:t>
            </a:r>
            <a:r>
              <a:rPr sz="2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about:</a:t>
            </a:r>
            <a:endParaRPr sz="24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masses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types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18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(EDA</a:t>
            </a:r>
            <a:r>
              <a:rPr sz="2200" spc="-1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with SQL):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https://github.com/JonathanMClark/DataScienceCapstone/blob/main/4_Capstone_JonathanMClark_EDA_SQL.ipynb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01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EDA</a:t>
            </a:r>
            <a:r>
              <a:rPr spc="-24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with</a:t>
            </a:r>
            <a:r>
              <a:rPr spc="-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SQL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29334"/>
            <a:ext cx="10577195" cy="440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Summarize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objects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such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markers,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circles, lines,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etc.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Johnson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Center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Circles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for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sites.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Lines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show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 nearby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features:</a:t>
            </a:r>
            <a:endParaRPr sz="1800">
              <a:latin typeface="Arial MT"/>
              <a:cs typeface="Arial MT"/>
            </a:endParaRPr>
          </a:p>
          <a:p>
            <a:pPr marL="1155065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LC-40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coastline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rail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Clr>
                <a:srgbClr val="292929"/>
              </a:buClr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perimeter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road</a:t>
            </a:r>
            <a:endParaRPr sz="14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Arial MT"/>
                <a:cs typeface="Arial MT"/>
              </a:rPr>
              <a:t>GitHub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URL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(Folium</a:t>
            </a:r>
            <a:r>
              <a:rPr sz="2400" dirty="0">
                <a:latin typeface="Arial MT"/>
                <a:cs typeface="Arial MT"/>
              </a:rPr>
              <a:t> Maps):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30"/>
              </a:spcBef>
            </a:pPr>
            <a:r>
              <a:rPr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https://github.com/JonathanMClark/DataScienceCapstone/blob/main/6_Capstone_JonathanMClark_Launch_Site_Location.ip </a:t>
            </a:r>
            <a:r>
              <a:rPr sz="1500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5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ynb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42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6FAC46"/>
                </a:solidFill>
              </a:rPr>
              <a:t>Build</a:t>
            </a:r>
            <a:r>
              <a:rPr spc="25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an Interactive</a:t>
            </a:r>
            <a:r>
              <a:rPr spc="2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Map</a:t>
            </a:r>
            <a:r>
              <a:rPr spc="3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with Folium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287635" cy="437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scatterplot.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 displays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two things: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– 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distribution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9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18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 One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 –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distribution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input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slider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filter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masses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scatterplot.</a:t>
            </a:r>
            <a:endParaRPr sz="2200">
              <a:latin typeface="Arial MT"/>
              <a:cs typeface="Arial MT"/>
            </a:endParaRPr>
          </a:p>
          <a:p>
            <a:pPr marL="241300" marR="38354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scatterplot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 version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category.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(Dashboad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File):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https://github.com/JonathanMClark/DataScienceCapstone/blob/main/JonathanMClark_spacex_dash_app.py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3679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Build</a:t>
            </a:r>
            <a:r>
              <a:rPr spc="2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a Dashboard</a:t>
            </a:r>
            <a:r>
              <a:rPr spc="3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with Plotly</a:t>
            </a:r>
            <a:r>
              <a:rPr spc="1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Dash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15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4807"/>
            <a:ext cx="5567680" cy="49764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238125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dataset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split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into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testing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sets.</a:t>
            </a:r>
            <a:endParaRPr sz="2000">
              <a:latin typeface="Arial MT"/>
              <a:cs typeface="Arial MT"/>
            </a:endParaRPr>
          </a:p>
          <a:p>
            <a:pPr marL="241300" marR="147955" indent="-228600">
              <a:lnSpc>
                <a:spcPts val="216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Logistic Regression,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SVM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(Support 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Vector 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Machine),</a:t>
            </a:r>
            <a:r>
              <a:rPr sz="20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Tree,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KNN (k-Nearest </a:t>
            </a:r>
            <a:r>
              <a:rPr sz="2000" spc="-5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Neighbors) machine learning models were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trained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training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set.</a:t>
            </a:r>
            <a:endParaRPr sz="2000">
              <a:latin typeface="Arial MT"/>
              <a:cs typeface="Arial MT"/>
            </a:endParaRPr>
          </a:p>
          <a:p>
            <a:pPr marL="241300" marR="506095" indent="-228600">
              <a:lnSpc>
                <a:spcPct val="901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Hyper-parameters were evaluated using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GridSearchCV()</a:t>
            </a:r>
            <a:r>
              <a:rPr sz="20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selected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‘.best_params_’.</a:t>
            </a:r>
            <a:endParaRPr sz="2000">
              <a:latin typeface="Arial MT"/>
              <a:cs typeface="Arial MT"/>
            </a:endParaRPr>
          </a:p>
          <a:p>
            <a:pPr marL="241300" marR="88265" indent="-228600">
              <a:lnSpc>
                <a:spcPts val="216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 the best hyper-parameters, each of the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four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0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scored</a:t>
            </a:r>
            <a:r>
              <a:rPr sz="20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r>
              <a:rPr sz="20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sz="2000" spc="-5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testing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set.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560"/>
              </a:lnSpc>
              <a:spcBef>
                <a:spcPts val="1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(Machine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Learning):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630"/>
              </a:lnSpc>
            </a:pPr>
            <a:r>
              <a:rPr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</a:t>
            </a:r>
            <a:endParaRPr sz="1500">
              <a:latin typeface="Arial MT"/>
              <a:cs typeface="Arial MT"/>
            </a:endParaRPr>
          </a:p>
          <a:p>
            <a:pPr marL="241300" marR="41910">
              <a:lnSpc>
                <a:spcPts val="1580"/>
              </a:lnSpc>
              <a:spcBef>
                <a:spcPts val="145"/>
              </a:spcBef>
            </a:pPr>
            <a:r>
              <a:rPr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/main/7_Capstone_JonathanMClark_Machine_Learning_Predi </a:t>
            </a:r>
            <a:r>
              <a:rPr sz="1500" spc="-405" dirty="0">
                <a:solidFill>
                  <a:srgbClr val="0462C1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ction.ipynb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5390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Predictive</a:t>
            </a:r>
            <a:r>
              <a:rPr spc="-18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Analysis</a:t>
            </a:r>
            <a:r>
              <a:rPr spc="15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0852" y="1351280"/>
            <a:ext cx="349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Machine</a:t>
            </a:r>
            <a:r>
              <a:rPr sz="2000" spc="-3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Learning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75590" marR="266700" indent="-1905" algn="ctr">
              <a:lnSpc>
                <a:spcPct val="916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DataFrame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created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cleaned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15900" marR="208279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split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into training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6525" marR="12827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four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trained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set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6525" marR="12827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four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evaluates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9700" marR="131445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compared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scores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4200"/>
            <a:ext cx="536511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 results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16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</a:t>
            </a:r>
            <a:r>
              <a:rPr spc="-20" dirty="0"/>
              <a:t>l</a:t>
            </a:r>
            <a:r>
              <a:rPr spc="-5" dirty="0"/>
              <a:t>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8998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 varies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noticeably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 Falcon 9 first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appear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become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prevalent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increases.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325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Flight</a:t>
            </a:r>
            <a:r>
              <a:rPr spc="2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Number</a:t>
            </a:r>
            <a:r>
              <a:rPr spc="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vs.</a:t>
            </a:r>
            <a:r>
              <a:rPr spc="-10" dirty="0">
                <a:solidFill>
                  <a:srgbClr val="EC7C30"/>
                </a:solidFill>
              </a:rPr>
              <a:t> Launch</a:t>
            </a:r>
            <a:r>
              <a:rPr spc="4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4471C4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  <a:tab pos="32067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failed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landings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indicated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‘0’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7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75" dirty="0">
                <a:solidFill>
                  <a:srgbClr val="C00000"/>
                </a:solidFill>
                <a:latin typeface="Arial MT"/>
                <a:cs typeface="Arial MT"/>
              </a:rPr>
              <a:t>●</a:t>
            </a:r>
            <a:r>
              <a:rPr sz="1400" spc="-2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red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markers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) </a:t>
            </a:r>
            <a:r>
              <a:rPr sz="1400" spc="-3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successful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landings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‘1’</a:t>
            </a:r>
            <a:r>
              <a:rPr sz="1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7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75" dirty="0">
                <a:solidFill>
                  <a:srgbClr val="009900"/>
                </a:solidFill>
                <a:latin typeface="Arial MT"/>
                <a:cs typeface="Arial MT"/>
              </a:rPr>
              <a:t>●</a:t>
            </a:r>
            <a:r>
              <a:rPr sz="1400" spc="-2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green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markers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49675" cy="322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1369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site,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payload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 appear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strongly correlated.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 at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 LC 39A launch site are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grouped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around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narrow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masses.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Payload</a:t>
            </a:r>
            <a:r>
              <a:rPr spc="2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vs.</a:t>
            </a:r>
            <a:r>
              <a:rPr spc="-20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Launch</a:t>
            </a:r>
            <a:r>
              <a:rPr spc="2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4471C4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  <a:tab pos="320675" algn="l"/>
              </a:tabLst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failed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landings</a:t>
            </a:r>
            <a:r>
              <a:rPr sz="14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indicated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‘0’</a:t>
            </a:r>
            <a:r>
              <a:rPr sz="14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7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75" dirty="0">
                <a:solidFill>
                  <a:srgbClr val="C00000"/>
                </a:solidFill>
                <a:latin typeface="Arial MT"/>
                <a:cs typeface="Arial MT"/>
              </a:rPr>
              <a:t>●</a:t>
            </a:r>
            <a:r>
              <a:rPr sz="1400" spc="-2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red</a:t>
            </a:r>
            <a:r>
              <a:rPr sz="14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0000"/>
                </a:solidFill>
                <a:latin typeface="Arial MT"/>
                <a:cs typeface="Arial MT"/>
              </a:rPr>
              <a:t>markers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) </a:t>
            </a:r>
            <a:r>
              <a:rPr sz="1400" spc="-3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successful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landings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‘1’</a:t>
            </a:r>
            <a:r>
              <a:rPr sz="1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27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spc="-275" dirty="0">
                <a:solidFill>
                  <a:srgbClr val="009900"/>
                </a:solidFill>
                <a:latin typeface="Arial MT"/>
                <a:cs typeface="Arial MT"/>
              </a:rPr>
              <a:t>●</a:t>
            </a:r>
            <a:r>
              <a:rPr sz="1400" spc="-2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green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markers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270"/>
            <a:ext cx="273748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512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7634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ES-L1,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SSO,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HEO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have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failed first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  <a:p>
            <a:pPr marL="241300" marR="934719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 orbits have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 first stage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436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Success</a:t>
            </a:r>
            <a:r>
              <a:rPr spc="1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Rate</a:t>
            </a:r>
            <a:r>
              <a:rPr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vs.</a:t>
            </a:r>
            <a:r>
              <a:rPr spc="-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Orbit</a:t>
            </a:r>
            <a:r>
              <a:rPr spc="-80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54965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correlation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flight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 and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 with larger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flight numbers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associated with higher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994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Flight</a:t>
            </a:r>
            <a:r>
              <a:rPr spc="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Number</a:t>
            </a:r>
            <a:r>
              <a:rPr spc="1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vs.</a:t>
            </a:r>
            <a:r>
              <a:rPr spc="-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Orbit</a:t>
            </a:r>
            <a:r>
              <a:rPr spc="-65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198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72204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972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Some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types have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better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rates than </a:t>
            </a:r>
            <a:r>
              <a:rPr sz="2200" spc="-6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others.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appears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 obvious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correlation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44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Payload</a:t>
            </a:r>
            <a:r>
              <a:rPr spc="1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vs.</a:t>
            </a:r>
            <a:r>
              <a:rPr spc="-3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Orbit</a:t>
            </a:r>
            <a:r>
              <a:rPr spc="-70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394075"/>
            <a:chOff x="4671059" y="1380744"/>
            <a:chExt cx="6858000" cy="3394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3756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3385185"/>
            </a:xfrm>
            <a:custGeom>
              <a:avLst/>
              <a:gdLst/>
              <a:ahLst/>
              <a:cxnLst/>
              <a:rect l="l" t="t" r="r" b="b"/>
              <a:pathLst>
                <a:path w="6849109" h="3385185">
                  <a:moveTo>
                    <a:pt x="0" y="3384804"/>
                  </a:moveTo>
                  <a:lnTo>
                    <a:pt x="6848856" y="3384804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093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increased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significantly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over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years.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19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EC7C30"/>
                </a:solidFill>
              </a:rPr>
              <a:t>Launch</a:t>
            </a:r>
            <a:r>
              <a:rPr spc="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Success</a:t>
            </a:r>
            <a:r>
              <a:rPr spc="-65" dirty="0">
                <a:solidFill>
                  <a:srgbClr val="EC7C30"/>
                </a:solidFill>
              </a:rPr>
              <a:t> </a:t>
            </a:r>
            <a:r>
              <a:rPr spc="-60" dirty="0">
                <a:solidFill>
                  <a:srgbClr val="EC7C30"/>
                </a:solidFill>
              </a:rPr>
              <a:t>Yearly</a:t>
            </a:r>
            <a:r>
              <a:rPr spc="-55" dirty="0">
                <a:solidFill>
                  <a:srgbClr val="EC7C30"/>
                </a:solidFill>
              </a:rPr>
              <a:t> </a:t>
            </a:r>
            <a:r>
              <a:rPr spc="-30" dirty="0">
                <a:solidFill>
                  <a:srgbClr val="EC7C30"/>
                </a:solidFill>
              </a:rPr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4578350"/>
            <a:chOff x="4671059" y="1380744"/>
            <a:chExt cx="6858000" cy="457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4559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4569460"/>
            </a:xfrm>
            <a:custGeom>
              <a:avLst/>
              <a:gdLst/>
              <a:ahLst/>
              <a:cxnLst/>
              <a:rect l="l" t="t" r="r" b="b"/>
              <a:pathLst>
                <a:path w="6849109" h="4569460">
                  <a:moveTo>
                    <a:pt x="0" y="4568952"/>
                  </a:moveTo>
                  <a:lnTo>
                    <a:pt x="6848856" y="4568952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3982339"/>
            <a:ext cx="6329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four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7771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All</a:t>
            </a:r>
            <a:r>
              <a:rPr spc="-20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Launch</a:t>
            </a:r>
            <a:r>
              <a:rPr spc="3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Site</a:t>
            </a:r>
            <a:r>
              <a:rPr spc="-2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Names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78735" y="2452116"/>
            <a:ext cx="1000125" cy="1466215"/>
            <a:chOff x="2078735" y="2452116"/>
            <a:chExt cx="1000125" cy="14662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461260"/>
              <a:ext cx="981456" cy="1447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83307" y="2456688"/>
              <a:ext cx="990600" cy="1457325"/>
            </a:xfrm>
            <a:custGeom>
              <a:avLst/>
              <a:gdLst/>
              <a:ahLst/>
              <a:cxnLst/>
              <a:rect l="l" t="t" r="r" b="b"/>
              <a:pathLst>
                <a:path w="990600" h="1457325">
                  <a:moveTo>
                    <a:pt x="0" y="1456944"/>
                  </a:moveTo>
                  <a:lnTo>
                    <a:pt x="990600" y="1456944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45694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8982" y="1229004"/>
            <a:ext cx="7560945" cy="157416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sites?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  <a:tab pos="1272540" algn="l"/>
              </a:tabLst>
            </a:pPr>
            <a:r>
              <a:rPr sz="3300" b="1" spc="-15" baseline="1262" dirty="0">
                <a:solidFill>
                  <a:srgbClr val="0A48CA"/>
                </a:solidFill>
                <a:latin typeface="Arial"/>
                <a:cs typeface="Arial"/>
              </a:rPr>
              <a:t>Query:	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DISTINCT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LAUNCH_SITE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SPACEXDATASET;</a:t>
            </a:r>
            <a:endParaRPr sz="1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77730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3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`CCA`.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982339"/>
            <a:ext cx="10179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fairly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straightforward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sampling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mechanism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gain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sense of the 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contained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database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table.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7928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6F2F9F"/>
                </a:solidFill>
              </a:rPr>
              <a:t>Launch</a:t>
            </a:r>
            <a:r>
              <a:rPr spc="4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Site</a:t>
            </a:r>
            <a:r>
              <a:rPr spc="1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Names</a:t>
            </a:r>
            <a:r>
              <a:rPr spc="-4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That</a:t>
            </a:r>
            <a:r>
              <a:rPr spc="15"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Begin</a:t>
            </a:r>
            <a:r>
              <a:rPr spc="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with 'CCA'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78735" y="2476500"/>
            <a:ext cx="9364980" cy="1335405"/>
            <a:chOff x="2078735" y="2476500"/>
            <a:chExt cx="9364980" cy="13354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485644"/>
              <a:ext cx="9346692" cy="13167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481072"/>
              <a:ext cx="9356090" cy="1325880"/>
            </a:xfrm>
            <a:custGeom>
              <a:avLst/>
              <a:gdLst/>
              <a:ahLst/>
              <a:cxnLst/>
              <a:rect l="l" t="t" r="r" b="b"/>
              <a:pathLst>
                <a:path w="9356090" h="1325879">
                  <a:moveTo>
                    <a:pt x="0" y="1325879"/>
                  </a:moveTo>
                  <a:lnTo>
                    <a:pt x="9355836" y="1325879"/>
                  </a:lnTo>
                  <a:lnTo>
                    <a:pt x="9355836" y="0"/>
                  </a:lnTo>
                  <a:lnTo>
                    <a:pt x="0" y="0"/>
                  </a:lnTo>
                  <a:lnTo>
                    <a:pt x="0" y="1325879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005076"/>
            <a:ext cx="6397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4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*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launch_site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'CCA%'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LIMIT</a:t>
            </a:r>
            <a:r>
              <a:rPr sz="1400" spc="-6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5;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8790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NASA?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468751"/>
            <a:ext cx="9733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48,213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kg.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1014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6F2F9F"/>
                </a:solidFill>
              </a:rPr>
              <a:t>Total</a:t>
            </a:r>
            <a:r>
              <a:rPr spc="-3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Payload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Mass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1981962"/>
            <a:ext cx="92379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48856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sum(payload_mass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kg_)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 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"Total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Payload Mass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(kg)"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customer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 </a:t>
            </a:r>
            <a:r>
              <a:rPr sz="1400" spc="-38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'%NASA</a:t>
            </a:r>
            <a:r>
              <a:rPr sz="1400" spc="-7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(CRS)%'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563367"/>
            <a:ext cx="1562100" cy="589915"/>
            <a:chOff x="2078735" y="2563367"/>
            <a:chExt cx="1562100" cy="5899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572511"/>
              <a:ext cx="1543812" cy="571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567939"/>
              <a:ext cx="1553210" cy="581025"/>
            </a:xfrm>
            <a:custGeom>
              <a:avLst/>
              <a:gdLst/>
              <a:ahLst/>
              <a:cxnLst/>
              <a:rect l="l" t="t" r="r" b="b"/>
              <a:pathLst>
                <a:path w="1553210" h="581025">
                  <a:moveTo>
                    <a:pt x="0" y="580643"/>
                  </a:moveTo>
                  <a:lnTo>
                    <a:pt x="1552956" y="580643"/>
                  </a:lnTo>
                  <a:lnTo>
                    <a:pt x="1552956" y="0"/>
                  </a:lnTo>
                  <a:lnTo>
                    <a:pt x="0" y="0"/>
                  </a:lnTo>
                  <a:lnTo>
                    <a:pt x="0" y="580643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3468751"/>
            <a:ext cx="1035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0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0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2,928</a:t>
            </a:r>
            <a:r>
              <a:rPr sz="20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Arial MT"/>
                <a:cs typeface="Arial MT"/>
              </a:rPr>
              <a:t>kg.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6F2F9F"/>
                </a:solidFill>
              </a:rPr>
              <a:t>Average</a:t>
            </a:r>
            <a:r>
              <a:rPr spc="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Payload</a:t>
            </a:r>
            <a:r>
              <a:rPr spc="3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Mass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by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F9</a:t>
            </a:r>
            <a:r>
              <a:rPr spc="-1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v1.1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394315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v1.1?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395"/>
              </a:spcBef>
              <a:tabLst>
                <a:tab pos="3749040" algn="l"/>
                <a:tab pos="607314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sum(payload_mass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kg_)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/</a:t>
            </a:r>
            <a:r>
              <a:rPr sz="1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count(payload_mass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kg_)</a:t>
            </a:r>
            <a:r>
              <a:rPr sz="14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“Average</a:t>
            </a:r>
            <a:r>
              <a:rPr sz="1400" spc="-1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Payload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Mass</a:t>
            </a:r>
            <a:r>
              <a:rPr sz="1400" spc="-1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(kg)"</a:t>
            </a:r>
            <a:r>
              <a:rPr sz="1400" spc="-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39823"/>
            <a:ext cx="4742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booster_version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'F9</a:t>
            </a:r>
            <a:r>
              <a:rPr sz="1400" spc="-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v1.1'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551176"/>
            <a:ext cx="1762125" cy="570230"/>
            <a:chOff x="2078735" y="2551176"/>
            <a:chExt cx="1762125" cy="5702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560320"/>
              <a:ext cx="1743456" cy="5516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555748"/>
              <a:ext cx="1752600" cy="561340"/>
            </a:xfrm>
            <a:custGeom>
              <a:avLst/>
              <a:gdLst/>
              <a:ahLst/>
              <a:cxnLst/>
              <a:rect l="l" t="t" r="r" b="b"/>
              <a:pathLst>
                <a:path w="1752600" h="561339">
                  <a:moveTo>
                    <a:pt x="0" y="560831"/>
                  </a:moveTo>
                  <a:lnTo>
                    <a:pt x="1752599" y="560831"/>
                  </a:lnTo>
                  <a:lnTo>
                    <a:pt x="1752599" y="0"/>
                  </a:lnTo>
                  <a:lnTo>
                    <a:pt x="0" y="0"/>
                  </a:lnTo>
                  <a:lnTo>
                    <a:pt x="0" y="560831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271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9963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2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December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22,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2015.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9711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First</a:t>
            </a:r>
            <a:r>
              <a:rPr spc="-1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Successful</a:t>
            </a:r>
            <a:r>
              <a:rPr spc="3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Ground</a:t>
            </a:r>
            <a:r>
              <a:rPr spc="1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Landing</a:t>
            </a:r>
            <a:r>
              <a:rPr spc="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Date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78735" y="2845307"/>
            <a:ext cx="2476500" cy="570230"/>
            <a:chOff x="2078735" y="2845307"/>
            <a:chExt cx="2476500" cy="5702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54451"/>
              <a:ext cx="2458212" cy="5516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849879"/>
              <a:ext cx="2467610" cy="561340"/>
            </a:xfrm>
            <a:custGeom>
              <a:avLst/>
              <a:gdLst/>
              <a:ahLst/>
              <a:cxnLst/>
              <a:rect l="l" t="t" r="r" b="b"/>
              <a:pathLst>
                <a:path w="2467610" h="561339">
                  <a:moveTo>
                    <a:pt x="0" y="560832"/>
                  </a:moveTo>
                  <a:lnTo>
                    <a:pt x="2467356" y="560832"/>
                  </a:lnTo>
                  <a:lnTo>
                    <a:pt x="2467356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94889"/>
            <a:ext cx="95459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885126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T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in(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E)</a:t>
            </a:r>
            <a:r>
              <a:rPr sz="14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ir</a:t>
            </a:r>
            <a:r>
              <a:rPr sz="1400" spc="5" dirty="0">
                <a:solidFill>
                  <a:srgbClr val="DA4646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t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Success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ul</a:t>
            </a:r>
            <a:r>
              <a:rPr sz="1400" spc="-4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Landing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Outco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e</a:t>
            </a:r>
            <a:r>
              <a:rPr sz="1400" spc="-4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ate"</a:t>
            </a:r>
            <a:r>
              <a:rPr sz="1400" spc="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FR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14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ASET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15" dirty="0">
                <a:solidFill>
                  <a:srgbClr val="009900"/>
                </a:solidFill>
                <a:latin typeface="Arial MT"/>
                <a:cs typeface="Arial MT"/>
              </a:rPr>
              <a:t>W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landin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ou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tc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 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Success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(ground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pad)'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4521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successfully landed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but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6000?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4317619"/>
            <a:ext cx="101352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four booster versions that have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landed on drone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 with a payload mass greater than 4,000 kg but less than 6,000 kg are listed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above.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6F2F9F"/>
                </a:solidFill>
              </a:rPr>
              <a:t>Successful</a:t>
            </a:r>
            <a:r>
              <a:rPr sz="2500" spc="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Drone</a:t>
            </a:r>
            <a:r>
              <a:rPr sz="2500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Ship</a:t>
            </a:r>
            <a:r>
              <a:rPr sz="2500" spc="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Landing</a:t>
            </a:r>
            <a:r>
              <a:rPr sz="2500" spc="-20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with</a:t>
            </a:r>
            <a:r>
              <a:rPr sz="2500" spc="20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Payload</a:t>
            </a:r>
            <a:r>
              <a:rPr sz="2500" spc="-10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between</a:t>
            </a:r>
            <a:r>
              <a:rPr sz="2500" spc="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4000</a:t>
            </a:r>
            <a:r>
              <a:rPr sz="2500" spc="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and</a:t>
            </a:r>
            <a:r>
              <a:rPr sz="2500" spc="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6000</a:t>
            </a:r>
            <a:endParaRPr sz="2500"/>
          </a:p>
        </p:txBody>
      </p:sp>
      <p:grpSp>
        <p:nvGrpSpPr>
          <p:cNvPr id="6" name="object 6"/>
          <p:cNvGrpSpPr/>
          <p:nvPr/>
        </p:nvGrpSpPr>
        <p:grpSpPr>
          <a:xfrm>
            <a:off x="2078735" y="2804160"/>
            <a:ext cx="1152525" cy="1371600"/>
            <a:chOff x="2078735" y="2804160"/>
            <a:chExt cx="1152525" cy="13716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13304"/>
              <a:ext cx="1133856" cy="13533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808732"/>
              <a:ext cx="1143000" cy="1362710"/>
            </a:xfrm>
            <a:custGeom>
              <a:avLst/>
              <a:gdLst/>
              <a:ahLst/>
              <a:cxnLst/>
              <a:rect l="l" t="t" r="r" b="b"/>
              <a:pathLst>
                <a:path w="1143000" h="1362710">
                  <a:moveTo>
                    <a:pt x="0" y="1362456"/>
                  </a:moveTo>
                  <a:lnTo>
                    <a:pt x="1143000" y="1362456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136245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85492"/>
            <a:ext cx="95027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356360" algn="l"/>
                <a:tab pos="653415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DISTINCT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booster_version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</a:t>
            </a:r>
            <a:r>
              <a:rPr sz="1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'Success</a:t>
            </a:r>
            <a:r>
              <a:rPr sz="1400" spc="-5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(drone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ship)'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and </a:t>
            </a:r>
            <a:r>
              <a:rPr sz="1400" spc="-37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BETWEEN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6000;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17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40" dirty="0"/>
              <a:t> </a:t>
            </a: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10502265" cy="4782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methodologies</a:t>
            </a:r>
            <a:endParaRPr sz="2200">
              <a:latin typeface="Arial MT"/>
              <a:cs typeface="Arial MT"/>
            </a:endParaRPr>
          </a:p>
          <a:p>
            <a:pPr marL="697865" marR="132080" lvl="1" indent="-228600" algn="just">
              <a:lnSpc>
                <a:spcPct val="100000"/>
              </a:lnSpc>
              <a:spcBef>
                <a:spcPts val="1420"/>
              </a:spcBef>
              <a:buChar char="•"/>
              <a:tabLst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collected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from the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public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 publically available data on Wikipedia. Data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wrangling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included extracting launch outcome information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serve as the dependent variable in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1800">
              <a:latin typeface="Arial MT"/>
              <a:cs typeface="Arial MT"/>
            </a:endParaRPr>
          </a:p>
          <a:p>
            <a:pPr marL="697865" marR="5080" lvl="1" indent="-228600" algn="just">
              <a:lnSpc>
                <a:spcPct val="100000"/>
              </a:lnSpc>
              <a:spcBef>
                <a:spcPts val="139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SQL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queries and data visualizations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(static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plots, interactive maps, and an interactive dashboard) </a:t>
            </a:r>
            <a:r>
              <a:rPr sz="1800" spc="-4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discover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insights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set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answer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questions.</a:t>
            </a:r>
            <a:endParaRPr sz="1800">
              <a:latin typeface="Arial MT"/>
              <a:cs typeface="Arial MT"/>
            </a:endParaRPr>
          </a:p>
          <a:p>
            <a:pPr marL="697865" marR="53911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pursued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Regression,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SVM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(Support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Machine),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Tree,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(k-Nearest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Neighbors)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include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info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number,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launch,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mass, orbit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type,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endParaRPr sz="1800">
              <a:latin typeface="Arial MT"/>
              <a:cs typeface="Arial MT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site,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mission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other variables.</a:t>
            </a:r>
            <a:endParaRPr sz="1800">
              <a:latin typeface="Arial MT"/>
              <a:cs typeface="Arial MT"/>
            </a:endParaRPr>
          </a:p>
          <a:p>
            <a:pPr marL="697865" marR="1714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Regression,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SVM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(Support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Machine),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KNN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(k-Nearest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Neighbors)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perform </a:t>
            </a:r>
            <a:r>
              <a:rPr sz="1800" spc="-48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equally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well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dataset.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3468751"/>
            <a:ext cx="9268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61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457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75" dirty="0">
                <a:solidFill>
                  <a:srgbClr val="6F2F9F"/>
                </a:solidFill>
              </a:rPr>
              <a:t>Total</a:t>
            </a:r>
            <a:r>
              <a:rPr sz="3100" dirty="0">
                <a:solidFill>
                  <a:srgbClr val="6F2F9F"/>
                </a:solidFill>
              </a:rPr>
              <a:t> </a:t>
            </a:r>
            <a:r>
              <a:rPr sz="3100" spc="-10" dirty="0">
                <a:solidFill>
                  <a:srgbClr val="6F2F9F"/>
                </a:solidFill>
              </a:rPr>
              <a:t>Number</a:t>
            </a:r>
            <a:r>
              <a:rPr sz="3100" spc="45" dirty="0">
                <a:solidFill>
                  <a:srgbClr val="6F2F9F"/>
                </a:solidFill>
              </a:rPr>
              <a:t> </a:t>
            </a:r>
            <a:r>
              <a:rPr sz="3100" spc="-5" dirty="0">
                <a:solidFill>
                  <a:srgbClr val="6F2F9F"/>
                </a:solidFill>
              </a:rPr>
              <a:t>of Successful</a:t>
            </a:r>
            <a:r>
              <a:rPr sz="3100" spc="35" dirty="0">
                <a:solidFill>
                  <a:srgbClr val="6F2F9F"/>
                </a:solidFill>
              </a:rPr>
              <a:t> </a:t>
            </a:r>
            <a:r>
              <a:rPr sz="3100" spc="-10" dirty="0">
                <a:solidFill>
                  <a:srgbClr val="6F2F9F"/>
                </a:solidFill>
              </a:rPr>
              <a:t>and</a:t>
            </a:r>
            <a:r>
              <a:rPr sz="3100" spc="30" dirty="0">
                <a:solidFill>
                  <a:srgbClr val="6F2F9F"/>
                </a:solidFill>
              </a:rPr>
              <a:t> </a:t>
            </a:r>
            <a:r>
              <a:rPr sz="3100" spc="-5" dirty="0">
                <a:solidFill>
                  <a:srgbClr val="6F2F9F"/>
                </a:solidFill>
              </a:rPr>
              <a:t>Failure</a:t>
            </a:r>
            <a:r>
              <a:rPr sz="3100" spc="40" dirty="0">
                <a:solidFill>
                  <a:srgbClr val="6F2F9F"/>
                </a:solidFill>
              </a:rPr>
              <a:t> </a:t>
            </a:r>
            <a:r>
              <a:rPr sz="3100" spc="-5" dirty="0">
                <a:solidFill>
                  <a:srgbClr val="6F2F9F"/>
                </a:solidFill>
              </a:rPr>
              <a:t>Mission</a:t>
            </a:r>
            <a:r>
              <a:rPr sz="3100" spc="30" dirty="0">
                <a:solidFill>
                  <a:srgbClr val="6F2F9F"/>
                </a:solidFill>
              </a:rPr>
              <a:t> </a:t>
            </a:r>
            <a:r>
              <a:rPr sz="3100" spc="-5" dirty="0">
                <a:solidFill>
                  <a:srgbClr val="6F2F9F"/>
                </a:solidFill>
              </a:rPr>
              <a:t>Outcomes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42162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250"/>
              </a:spcBef>
              <a:tabLst>
                <a:tab pos="755967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T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T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count(*)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FR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14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ASET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15" dirty="0">
                <a:solidFill>
                  <a:srgbClr val="009900"/>
                </a:solidFill>
                <a:latin typeface="Arial MT"/>
                <a:cs typeface="Arial MT"/>
              </a:rPr>
              <a:t>W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lcase(lan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 	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u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e)</a:t>
            </a: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%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succe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s%'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)</a:t>
            </a:r>
            <a:r>
              <a:rPr sz="14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21535"/>
            <a:ext cx="9383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51625" algn="l"/>
              </a:tabLst>
            </a:pP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"Success“,</a:t>
            </a:r>
            <a:r>
              <a:rPr sz="1400" spc="-4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count(*)</a:t>
            </a:r>
            <a:r>
              <a:rPr sz="1400" spc="-10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AS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"Failure"</a:t>
            </a:r>
            <a:r>
              <a:rPr sz="1400" spc="-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lcase(landing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outcome)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NOT</a:t>
            </a:r>
            <a:r>
              <a:rPr sz="1400" spc="-5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LIKE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'%success%'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487167"/>
            <a:ext cx="1219200" cy="561340"/>
            <a:chOff x="2078735" y="2487167"/>
            <a:chExt cx="1219200" cy="5613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496311"/>
              <a:ext cx="1200912" cy="542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491739"/>
              <a:ext cx="1210310" cy="551815"/>
            </a:xfrm>
            <a:custGeom>
              <a:avLst/>
              <a:gdLst/>
              <a:ahLst/>
              <a:cxnLst/>
              <a:rect l="l" t="t" r="r" b="b"/>
              <a:pathLst>
                <a:path w="1210310" h="551814">
                  <a:moveTo>
                    <a:pt x="0" y="551688"/>
                  </a:moveTo>
                  <a:lnTo>
                    <a:pt x="1210056" y="551688"/>
                  </a:lnTo>
                  <a:lnTo>
                    <a:pt x="1210056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Boosters</a:t>
            </a:r>
            <a:r>
              <a:rPr spc="1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Carried</a:t>
            </a:r>
            <a:r>
              <a:rPr spc="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Maximum</a:t>
            </a:r>
            <a:r>
              <a:rPr spc="3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982" y="1415287"/>
            <a:ext cx="10473055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</a:t>
            </a:r>
            <a:r>
              <a:rPr sz="2200" b="1" spc="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maximum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mass?</a:t>
            </a:r>
            <a:endParaRPr sz="2200">
              <a:latin typeface="Arial MT"/>
              <a:cs typeface="Arial MT"/>
            </a:endParaRPr>
          </a:p>
          <a:p>
            <a:pPr marL="1272540">
              <a:lnSpc>
                <a:spcPct val="100000"/>
              </a:lnSpc>
              <a:spcBef>
                <a:spcPts val="1245"/>
              </a:spcBef>
              <a:tabLst>
                <a:tab pos="4713605" algn="l"/>
                <a:tab pos="922528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booster_version,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kg_</a:t>
            </a:r>
            <a:r>
              <a:rPr sz="14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051" y="2455875"/>
            <a:ext cx="4337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51330" algn="l"/>
              </a:tabLst>
            </a:pP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max(payload_mass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kg_)</a:t>
            </a:r>
            <a:r>
              <a:rPr sz="14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3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SPACEXDATASET);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2659" y="2782061"/>
            <a:ext cx="6810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1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maximum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mass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carried </a:t>
            </a:r>
            <a:r>
              <a:rPr sz="2200" dirty="0">
                <a:latin typeface="Arial MT"/>
                <a:cs typeface="Arial MT"/>
              </a:rPr>
              <a:t>in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 dataset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15,600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kg.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Twelve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(12)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separate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Falcon 9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boosters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carried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amount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payload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mass.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820923"/>
            <a:ext cx="2371725" cy="3752215"/>
            <a:chOff x="2078735" y="2820923"/>
            <a:chExt cx="2371725" cy="37522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30067"/>
              <a:ext cx="2353056" cy="3733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825495"/>
              <a:ext cx="2362200" cy="3743325"/>
            </a:xfrm>
            <a:custGeom>
              <a:avLst/>
              <a:gdLst/>
              <a:ahLst/>
              <a:cxnLst/>
              <a:rect l="l" t="t" r="r" b="b"/>
              <a:pathLst>
                <a:path w="2362200" h="3743325">
                  <a:moveTo>
                    <a:pt x="0" y="3742944"/>
                  </a:moveTo>
                  <a:lnTo>
                    <a:pt x="2362199" y="3742944"/>
                  </a:lnTo>
                  <a:lnTo>
                    <a:pt x="2362199" y="0"/>
                  </a:lnTo>
                  <a:lnTo>
                    <a:pt x="0" y="0"/>
                  </a:lnTo>
                  <a:lnTo>
                    <a:pt x="0" y="3742944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9623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landing_outcomes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ship,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their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versions,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names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2015.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104787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two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2015.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LC-40.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January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April.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2015</a:t>
            </a:r>
            <a:r>
              <a:rPr dirty="0">
                <a:solidFill>
                  <a:srgbClr val="6F2F9F"/>
                </a:solidFill>
              </a:rPr>
              <a:t> </a:t>
            </a:r>
            <a:r>
              <a:rPr spc="-10" dirty="0">
                <a:solidFill>
                  <a:srgbClr val="6F2F9F"/>
                </a:solidFill>
              </a:rPr>
              <a:t>Launch</a:t>
            </a:r>
            <a:r>
              <a:rPr spc="2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Records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2279142"/>
            <a:ext cx="9518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498600" algn="l"/>
                <a:tab pos="4303395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MONTHNAME(DATE)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“Month”,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outcome,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booster_version,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launch_site</a:t>
            </a:r>
            <a:r>
              <a:rPr sz="1400" spc="3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FROM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 MT"/>
                <a:cs typeface="Arial MT"/>
              </a:rPr>
              <a:t>SPACEXDATASET </a:t>
            </a:r>
            <a:r>
              <a:rPr sz="1400" spc="-3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WHERE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4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'Failure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(drone</a:t>
            </a:r>
            <a:r>
              <a:rPr sz="1400" spc="-3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ship)'</a:t>
            </a:r>
            <a:r>
              <a:rPr sz="1400" spc="-105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YEAR(DATE)</a:t>
            </a:r>
            <a:r>
              <a:rPr sz="14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2015;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848355"/>
            <a:ext cx="3657600" cy="838200"/>
            <a:chOff x="2078735" y="2848355"/>
            <a:chExt cx="3657600" cy="8382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857499"/>
              <a:ext cx="3639312" cy="819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3307" y="2852927"/>
              <a:ext cx="3648710" cy="829310"/>
            </a:xfrm>
            <a:custGeom>
              <a:avLst/>
              <a:gdLst/>
              <a:ahLst/>
              <a:cxnLst/>
              <a:rect l="l" t="t" r="r" b="b"/>
              <a:pathLst>
                <a:path w="3648710" h="829310">
                  <a:moveTo>
                    <a:pt x="0" y="829056"/>
                  </a:moveTo>
                  <a:lnTo>
                    <a:pt x="3648455" y="829056"/>
                  </a:lnTo>
                  <a:lnTo>
                    <a:pt x="3648455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923"/>
            <a:ext cx="105987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</a:t>
            </a:r>
            <a:r>
              <a:rPr sz="2200" b="1" spc="3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Rank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count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(such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(drone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ship)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pad))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2010-06-04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2017-03-20,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descending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order.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6127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5857747"/>
            <a:ext cx="9019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</a:t>
            </a:r>
            <a:r>
              <a:rPr sz="2200" b="1" spc="5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common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‘not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attempted’.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F2F9F"/>
                </a:solidFill>
              </a:rPr>
              <a:t>Rank</a:t>
            </a:r>
            <a:r>
              <a:rPr sz="2800" spc="1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Landing</a:t>
            </a:r>
            <a:r>
              <a:rPr sz="2800" spc="20" dirty="0">
                <a:solidFill>
                  <a:srgbClr val="6F2F9F"/>
                </a:solidFill>
              </a:rPr>
              <a:t> </a:t>
            </a:r>
            <a:r>
              <a:rPr sz="2800" spc="-5" dirty="0">
                <a:solidFill>
                  <a:srgbClr val="6F2F9F"/>
                </a:solidFill>
              </a:rPr>
              <a:t>Outcomes</a:t>
            </a:r>
            <a:r>
              <a:rPr sz="2800" spc="20" dirty="0">
                <a:solidFill>
                  <a:srgbClr val="6F2F9F"/>
                </a:solidFill>
              </a:rPr>
              <a:t> </a:t>
            </a:r>
            <a:r>
              <a:rPr sz="2800" spc="-5" dirty="0">
                <a:solidFill>
                  <a:srgbClr val="6F2F9F"/>
                </a:solidFill>
              </a:rPr>
              <a:t>Between</a:t>
            </a:r>
            <a:r>
              <a:rPr sz="2800" spc="1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2010-06-04</a:t>
            </a:r>
            <a:r>
              <a:rPr sz="2800" spc="35" dirty="0">
                <a:solidFill>
                  <a:srgbClr val="6F2F9F"/>
                </a:solidFill>
              </a:rPr>
              <a:t> </a:t>
            </a:r>
            <a:r>
              <a:rPr sz="2800" spc="-5" dirty="0">
                <a:solidFill>
                  <a:srgbClr val="6F2F9F"/>
                </a:solidFill>
              </a:rPr>
              <a:t>and</a:t>
            </a:r>
            <a:r>
              <a:rPr sz="2800" spc="1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2017-03-20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2078735" y="2772155"/>
            <a:ext cx="1971039" cy="2638425"/>
            <a:chOff x="2078735" y="2772155"/>
            <a:chExt cx="1971039" cy="2638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79" y="2781299"/>
              <a:ext cx="1952244" cy="26197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3307" y="2776727"/>
              <a:ext cx="1961514" cy="2628900"/>
            </a:xfrm>
            <a:custGeom>
              <a:avLst/>
              <a:gdLst/>
              <a:ahLst/>
              <a:cxnLst/>
              <a:rect l="l" t="t" r="r" b="b"/>
              <a:pathLst>
                <a:path w="1961514" h="2628900">
                  <a:moveTo>
                    <a:pt x="0" y="2628900"/>
                  </a:moveTo>
                  <a:lnTo>
                    <a:pt x="1961388" y="2628900"/>
                  </a:lnTo>
                  <a:lnTo>
                    <a:pt x="1961388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89810"/>
            <a:ext cx="95142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522730" algn="l"/>
                <a:tab pos="3561715" algn="l"/>
                <a:tab pos="4225290" algn="l"/>
                <a:tab pos="7190740" algn="l"/>
              </a:tabLst>
            </a:pP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SELE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T</a:t>
            </a:r>
            <a:r>
              <a:rPr sz="1400" spc="-4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landin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ou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tc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,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count(l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ndi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n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spc="-20" dirty="0">
                <a:solidFill>
                  <a:srgbClr val="292929"/>
                </a:solidFill>
                <a:latin typeface="Arial MT"/>
                <a:cs typeface="Arial MT"/>
              </a:rPr>
              <a:t>u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292929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e)</a:t>
            </a:r>
            <a:r>
              <a:rPr sz="14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S</a:t>
            </a:r>
            <a:r>
              <a:rPr sz="1400" spc="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"</a:t>
            </a:r>
            <a:r>
              <a:rPr sz="1400" spc="-10" dirty="0">
                <a:solidFill>
                  <a:srgbClr val="DA4646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DA4646"/>
                </a:solidFill>
                <a:latin typeface="Arial MT"/>
                <a:cs typeface="Arial MT"/>
              </a:rPr>
              <a:t>ount"</a:t>
            </a:r>
            <a:r>
              <a:rPr sz="1400" spc="-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FR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OM</a:t>
            </a:r>
            <a:r>
              <a:rPr sz="1400" spc="-1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S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P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X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14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ASET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15" dirty="0">
                <a:solidFill>
                  <a:srgbClr val="009900"/>
                </a:solidFill>
                <a:latin typeface="Arial MT"/>
                <a:cs typeface="Arial MT"/>
              </a:rPr>
              <a:t>W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BE</a:t>
            </a:r>
            <a:r>
              <a:rPr sz="1400" spc="-10" dirty="0">
                <a:solidFill>
                  <a:srgbClr val="009900"/>
                </a:solidFill>
                <a:latin typeface="Arial MT"/>
                <a:cs typeface="Arial MT"/>
              </a:rPr>
              <a:t>T</a:t>
            </a:r>
            <a:r>
              <a:rPr sz="1400" spc="15" dirty="0">
                <a:solidFill>
                  <a:srgbClr val="009900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EEN 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'2010-06-04'</a:t>
            </a:r>
            <a:r>
              <a:rPr sz="1400" spc="-12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AND</a:t>
            </a:r>
            <a:r>
              <a:rPr sz="1400" spc="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 MT"/>
                <a:cs typeface="Arial MT"/>
              </a:rPr>
              <a:t>'2017-03-20'</a:t>
            </a:r>
            <a:r>
              <a:rPr sz="1400" spc="-30" dirty="0">
                <a:solidFill>
                  <a:srgbClr val="DA4646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GROUP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 BY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14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ORDER</a:t>
            </a:r>
            <a:r>
              <a:rPr sz="1400" spc="3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9900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0099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count(landing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outcome)</a:t>
            </a:r>
            <a:r>
              <a:rPr sz="14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 MT"/>
                <a:cs typeface="Arial MT"/>
              </a:rPr>
              <a:t>DESC</a:t>
            </a:r>
            <a:r>
              <a:rPr sz="1400" spc="-5" dirty="0">
                <a:solidFill>
                  <a:srgbClr val="292929"/>
                </a:solidFill>
                <a:latin typeface="Arial MT"/>
                <a:cs typeface="Arial MT"/>
              </a:rPr>
              <a:t>;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6188075" cy="3673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SLC-4E (California,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USA)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5" dirty="0">
                <a:solidFill>
                  <a:srgbClr val="292929"/>
                </a:solidFill>
                <a:latin typeface="Arial MT"/>
                <a:cs typeface="Arial MT"/>
              </a:rPr>
              <a:t>Vandenberg</a:t>
            </a:r>
            <a:r>
              <a:rPr sz="16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Air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Force</a:t>
            </a:r>
            <a:r>
              <a:rPr sz="16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Base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Launch Complex 4E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sz="2200" spc="-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(Florida,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USA)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Kennedy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Center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Complex 39A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(Florida,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USA)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Calibri"/>
                <a:cs typeface="Calibri"/>
              </a:rPr>
              <a:t>Cape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Canaveral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</a:t>
            </a:r>
            <a:r>
              <a:rPr sz="1800" spc="-15" dirty="0">
                <a:latin typeface="Calibri"/>
                <a:cs typeface="Calibri"/>
              </a:rPr>
              <a:t> Force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 SLC-40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(Florida,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USA)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Calibri"/>
                <a:cs typeface="Calibri"/>
              </a:rPr>
              <a:t>Cape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Canaveral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Air</a:t>
            </a:r>
            <a:r>
              <a:rPr sz="1800" spc="-15" dirty="0">
                <a:latin typeface="Calibri"/>
                <a:cs typeface="Calibri"/>
              </a:rPr>
              <a:t> Force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 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Complex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581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Falcon</a:t>
            </a:r>
            <a:r>
              <a:rPr spc="15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9</a:t>
            </a:r>
            <a:r>
              <a:rPr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Launch</a:t>
            </a:r>
            <a:r>
              <a:rPr spc="3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Site</a:t>
            </a:r>
            <a:r>
              <a:rPr spc="-15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Locations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376" y="1389888"/>
            <a:ext cx="4320539" cy="43190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35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43241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511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(Success/Failure)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They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grouped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be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associated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geographical coordinates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sense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site’s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gleaned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relative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markers.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6461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Map</a:t>
            </a:r>
            <a:r>
              <a:rPr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Markers</a:t>
            </a:r>
            <a:r>
              <a:rPr spc="35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of</a:t>
            </a:r>
            <a:r>
              <a:rPr spc="-1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Success/Failed</a:t>
            </a:r>
            <a:r>
              <a:rPr spc="3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Landings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052" y="3951732"/>
            <a:ext cx="2161031" cy="2159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3951732"/>
            <a:ext cx="2161032" cy="21595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1628" y="3951732"/>
            <a:ext cx="2159507" cy="21595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4951" y="3951732"/>
            <a:ext cx="2159507" cy="215950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414" y="6121345"/>
            <a:ext cx="194818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2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SLC-4E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0151" y="6121345"/>
            <a:ext cx="17697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4555" y="6121345"/>
            <a:ext cx="197231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7733" y="6123463"/>
            <a:ext cx="1996439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SLC-40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3780154" cy="481774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6985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 SLC-40 launch sites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coordinates that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close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being, but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are not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exactly,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right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 top 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each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other.</a:t>
            </a:r>
            <a:endParaRPr sz="2200">
              <a:latin typeface="Arial MT"/>
              <a:cs typeface="Arial MT"/>
            </a:endParaRPr>
          </a:p>
          <a:p>
            <a:pPr marL="241300" marR="201295" indent="-228600">
              <a:lnSpc>
                <a:spcPct val="9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perimeter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road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around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 LC-40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0.19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away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coordinates.</a:t>
            </a:r>
            <a:endParaRPr sz="2200">
              <a:latin typeface="Arial MT"/>
              <a:cs typeface="Arial MT"/>
            </a:endParaRPr>
          </a:p>
          <a:p>
            <a:pPr marL="241300" marR="299720" indent="-228600">
              <a:lnSpc>
                <a:spcPts val="238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coastline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0.92 km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away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ts val="238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rail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line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1.33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km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away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LC-40.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490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Distance</a:t>
            </a:r>
            <a:r>
              <a:rPr spc="2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from</a:t>
            </a:r>
            <a:r>
              <a:rPr spc="20" dirty="0">
                <a:solidFill>
                  <a:srgbClr val="6FAC46"/>
                </a:solidFill>
              </a:rPr>
              <a:t> </a:t>
            </a:r>
            <a:r>
              <a:rPr spc="-10" dirty="0">
                <a:solidFill>
                  <a:srgbClr val="6FAC46"/>
                </a:solidFill>
              </a:rPr>
              <a:t>Launch</a:t>
            </a:r>
            <a:r>
              <a:rPr spc="4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Site</a:t>
            </a:r>
            <a:r>
              <a:rPr spc="25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to</a:t>
            </a:r>
            <a:r>
              <a:rPr spc="1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Proximities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4124325"/>
            <a:chOff x="4671059" y="1380744"/>
            <a:chExt cx="6858000" cy="4124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41056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4114800"/>
            </a:xfrm>
            <a:custGeom>
              <a:avLst/>
              <a:gdLst/>
              <a:ahLst/>
              <a:cxnLst/>
              <a:rect l="l" t="t" r="r" b="b"/>
              <a:pathLst>
                <a:path w="6849109" h="4114800">
                  <a:moveTo>
                    <a:pt x="0" y="4114800"/>
                  </a:moveTo>
                  <a:lnTo>
                    <a:pt x="6848856" y="41148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37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4834890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dropdown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menu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allows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one or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all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selected, the pie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displays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distribution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successful Falcon 9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200">
              <a:latin typeface="Arial MT"/>
              <a:cs typeface="Arial MT"/>
            </a:endParaRPr>
          </a:p>
          <a:p>
            <a:pPr marL="241300" marR="54419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greatest share of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 stage 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(at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41.7%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total)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occurred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at KSC LC-39A.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341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Launch</a:t>
            </a:r>
            <a:r>
              <a:rPr spc="3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Success</a:t>
            </a:r>
            <a:r>
              <a:rPr spc="2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Count</a:t>
            </a:r>
            <a:r>
              <a:rPr spc="4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for</a:t>
            </a:r>
            <a:r>
              <a:rPr spc="-19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All 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11240" y="1380744"/>
            <a:ext cx="5073650" cy="4337685"/>
            <a:chOff x="6111240" y="1380744"/>
            <a:chExt cx="5073650" cy="433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15812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</a:t>
            </a:r>
            <a:r>
              <a:rPr dirty="0"/>
              <a:t>r</a:t>
            </a:r>
            <a:r>
              <a:rPr spc="-5" dirty="0"/>
              <a:t>oducti</a:t>
            </a:r>
            <a:r>
              <a:rPr spc="-20" dirty="0"/>
              <a:t>o</a:t>
            </a:r>
            <a:r>
              <a:rPr spc="-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10614660" cy="27051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 competition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SpaceX,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rival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rocket launch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company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wants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make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predictions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success/failure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landings.</a:t>
            </a:r>
            <a:endParaRPr sz="2200">
              <a:latin typeface="Arial MT"/>
              <a:cs typeface="Arial MT"/>
            </a:endParaRPr>
          </a:p>
          <a:p>
            <a:pPr marL="241300" marR="530225" indent="-228600">
              <a:lnSpc>
                <a:spcPts val="238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nature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extent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 Falcon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landings?</a:t>
            </a:r>
            <a:endParaRPr sz="2200">
              <a:latin typeface="Arial MT"/>
              <a:cs typeface="Arial MT"/>
            </a:endParaRPr>
          </a:p>
          <a:p>
            <a:pPr marL="241300" marR="641350" indent="-228600">
              <a:lnSpc>
                <a:spcPts val="238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would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work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(have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accuracy)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launch?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future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successful?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4764405" cy="260159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failed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landings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ar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ic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b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‘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’</a:t>
            </a:r>
            <a:r>
              <a:rPr sz="2200" spc="-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Cl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ass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2200" spc="-875" dirty="0">
                <a:solidFill>
                  <a:srgbClr val="626DF9"/>
                </a:solidFill>
                <a:latin typeface="Arial MT"/>
                <a:cs typeface="Arial MT"/>
              </a:rPr>
              <a:t>■</a:t>
            </a:r>
            <a:r>
              <a:rPr sz="2200" spc="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blue  wedge</a:t>
            </a:r>
            <a:r>
              <a:rPr sz="2200" spc="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626D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26DF9"/>
                </a:solidFill>
                <a:latin typeface="Arial MT"/>
                <a:cs typeface="Arial MT"/>
              </a:rPr>
              <a:t>pie </a:t>
            </a:r>
            <a:r>
              <a:rPr sz="2200" dirty="0">
                <a:solidFill>
                  <a:srgbClr val="626DF9"/>
                </a:solidFill>
                <a:latin typeface="Arial MT"/>
                <a:cs typeface="Arial MT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)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successful landings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by the ‘1’ Class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</a:t>
            </a:r>
            <a:r>
              <a:rPr sz="2200" spc="-875" dirty="0">
                <a:solidFill>
                  <a:srgbClr val="EE543A"/>
                </a:solidFill>
                <a:latin typeface="Arial MT"/>
                <a:cs typeface="Arial MT"/>
              </a:rPr>
              <a:t>■</a:t>
            </a:r>
            <a:r>
              <a:rPr sz="2200" spc="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red</a:t>
            </a:r>
            <a:r>
              <a:rPr sz="2200" spc="1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wedge</a:t>
            </a:r>
            <a:r>
              <a:rPr sz="2200" spc="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in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EE543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p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e </a:t>
            </a:r>
            <a:r>
              <a:rPr sz="2200" dirty="0">
                <a:solidFill>
                  <a:srgbClr val="EE543A"/>
                </a:solidFill>
                <a:latin typeface="Arial MT"/>
                <a:cs typeface="Arial MT"/>
              </a:rPr>
              <a:t>c</a:t>
            </a:r>
            <a:r>
              <a:rPr sz="2200" spc="-5" dirty="0">
                <a:solidFill>
                  <a:srgbClr val="EE543A"/>
                </a:solidFill>
                <a:latin typeface="Arial MT"/>
                <a:cs typeface="Arial MT"/>
              </a:rPr>
              <a:t>har</a:t>
            </a:r>
            <a:r>
              <a:rPr sz="2200" spc="10" dirty="0">
                <a:solidFill>
                  <a:srgbClr val="EE543A"/>
                </a:solidFill>
                <a:latin typeface="Arial MT"/>
                <a:cs typeface="Arial MT"/>
              </a:rPr>
              <a:t>t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).</a:t>
            </a:r>
            <a:endParaRPr sz="2200">
              <a:latin typeface="Arial MT"/>
              <a:cs typeface="Arial MT"/>
            </a:endParaRPr>
          </a:p>
          <a:p>
            <a:pPr marL="241300" marR="73660" indent="-228600">
              <a:lnSpc>
                <a:spcPct val="90100"/>
              </a:lnSpc>
              <a:spcBef>
                <a:spcPts val="10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SLC-40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was 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Falcon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9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first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landing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(42.9%).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00082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Launch</a:t>
            </a:r>
            <a:r>
              <a:rPr spc="4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Site</a:t>
            </a:r>
            <a:r>
              <a:rPr spc="1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with</a:t>
            </a:r>
            <a:r>
              <a:rPr spc="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Highest</a:t>
            </a:r>
            <a:r>
              <a:rPr spc="35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Launch</a:t>
            </a:r>
            <a:r>
              <a:rPr spc="4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Success</a:t>
            </a:r>
            <a:r>
              <a:rPr spc="2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Ratio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11240" y="1380744"/>
            <a:ext cx="5073650" cy="4337685"/>
            <a:chOff x="6111240" y="1380744"/>
            <a:chExt cx="5073650" cy="433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055108" cy="43190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15812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563620" cy="4741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938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These screenshots are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Payload vs.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plots for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 payload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selected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range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slider.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payload range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2,000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kg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5,000 kg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largest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200">
              <a:latin typeface="Arial MT"/>
              <a:cs typeface="Arial MT"/>
            </a:endParaRPr>
          </a:p>
          <a:p>
            <a:pPr marL="241300" marR="309245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‘FT’</a:t>
            </a:r>
            <a:r>
              <a:rPr sz="22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version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category has the largest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rate.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164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C00000"/>
                </a:solidFill>
              </a:rPr>
              <a:t>Payload</a:t>
            </a:r>
            <a:r>
              <a:rPr spc="2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vs.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Launch</a:t>
            </a:r>
            <a:r>
              <a:rPr spc="3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Outcome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91228" y="1380744"/>
            <a:ext cx="3618229" cy="1818639"/>
            <a:chOff x="4491228" y="1380744"/>
            <a:chExt cx="3618229" cy="18186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0372" y="1389887"/>
              <a:ext cx="3599688" cy="1799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5800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2" y="1808988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05138" y="5741009"/>
            <a:ext cx="1947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sz="2400" spc="-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SLC-4E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5534" y="5741009"/>
            <a:ext cx="176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sz="2400" spc="-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3170046"/>
            <a:ext cx="197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4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LC-40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0754" y="3174618"/>
            <a:ext cx="1997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sz="22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SLC-40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70747" y="1380744"/>
            <a:ext cx="3618229" cy="1818639"/>
            <a:chOff x="8270747" y="1380744"/>
            <a:chExt cx="3618229" cy="181863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9891" y="1389887"/>
              <a:ext cx="3599688" cy="17998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75319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1" y="1808988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491228" y="3950208"/>
            <a:ext cx="3618229" cy="1819910"/>
            <a:chOff x="4491228" y="3950208"/>
            <a:chExt cx="3618229" cy="181991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72" y="3959352"/>
              <a:ext cx="3599687" cy="18013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95800" y="3954780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2" y="1810512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270747" y="3950208"/>
            <a:ext cx="3618229" cy="1819910"/>
            <a:chOff x="8270747" y="3950208"/>
            <a:chExt cx="3618229" cy="181991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9891" y="3959352"/>
              <a:ext cx="3599688" cy="1801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75319" y="3954780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1" y="1810512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5823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equally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well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except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 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Decision 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Tree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 which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poorly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relative to </a:t>
            </a:r>
            <a:r>
              <a:rPr sz="2200" spc="-6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other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31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Classification</a:t>
            </a:r>
            <a:r>
              <a:rPr spc="-20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514725"/>
            <a:chOff x="4671059" y="1380744"/>
            <a:chExt cx="6858000" cy="3514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3" y="1389888"/>
              <a:ext cx="6839711" cy="34960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5631" y="1385316"/>
              <a:ext cx="6849109" cy="3505200"/>
            </a:xfrm>
            <a:custGeom>
              <a:avLst/>
              <a:gdLst/>
              <a:ahLst/>
              <a:cxnLst/>
              <a:rect l="l" t="t" r="r" b="b"/>
              <a:pathLst>
                <a:path w="6849109" h="3505200">
                  <a:moveTo>
                    <a:pt x="0" y="3505200"/>
                  </a:moveTo>
                  <a:lnTo>
                    <a:pt x="6848856" y="35052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5006975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Shown here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confusion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matrix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Logistic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Regression model.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Confusion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matrices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read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4829378"/>
            <a:ext cx="4773295" cy="126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Prediction Breakdown: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12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True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Positives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3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True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Negatives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3 False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Positives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0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False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Negatives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34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Confusion</a:t>
            </a:r>
            <a:r>
              <a:rPr spc="-15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Matrix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11240" y="1380744"/>
            <a:ext cx="5363210" cy="4337685"/>
            <a:chOff x="6111240" y="1380744"/>
            <a:chExt cx="5363210" cy="4337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1389888"/>
              <a:ext cx="5344668" cy="43190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5812" y="1385316"/>
              <a:ext cx="5354320" cy="4328160"/>
            </a:xfrm>
            <a:custGeom>
              <a:avLst/>
              <a:gdLst/>
              <a:ahLst/>
              <a:cxnLst/>
              <a:rect l="l" t="t" r="r" b="b"/>
              <a:pathLst>
                <a:path w="5354320" h="4328160">
                  <a:moveTo>
                    <a:pt x="0" y="4328160"/>
                  </a:moveTo>
                  <a:lnTo>
                    <a:pt x="5353812" y="4328160"/>
                  </a:lnTo>
                  <a:lnTo>
                    <a:pt x="5353812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172" y="2709672"/>
            <a:ext cx="1895855" cy="189585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76860" algn="l"/>
                <a:tab pos="277495" algn="l"/>
              </a:tabLst>
            </a:pPr>
            <a:r>
              <a:rPr spc="-5" dirty="0"/>
              <a:t>SpaceX</a:t>
            </a:r>
            <a:r>
              <a:rPr spc="5" dirty="0"/>
              <a:t> </a:t>
            </a:r>
            <a:r>
              <a:rPr spc="-5" dirty="0"/>
              <a:t>does</a:t>
            </a:r>
            <a:r>
              <a:rPr spc="10" dirty="0"/>
              <a:t> </a:t>
            </a:r>
            <a:r>
              <a:rPr spc="-5" dirty="0"/>
              <a:t>not</a:t>
            </a:r>
            <a:r>
              <a:rPr spc="10" dirty="0"/>
              <a:t> </a:t>
            </a:r>
            <a:r>
              <a:rPr spc="-5" dirty="0"/>
              <a:t>have</a:t>
            </a:r>
            <a:r>
              <a:rPr spc="15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5" dirty="0"/>
              <a:t>perfect</a:t>
            </a:r>
            <a:r>
              <a:rPr spc="55" dirty="0"/>
              <a:t> </a:t>
            </a:r>
            <a:r>
              <a:rPr spc="-5" dirty="0"/>
              <a:t>track</a:t>
            </a:r>
            <a:r>
              <a:rPr spc="5" dirty="0"/>
              <a:t> </a:t>
            </a:r>
            <a:r>
              <a:rPr spc="-5" dirty="0"/>
              <a:t>record</a:t>
            </a:r>
            <a:r>
              <a:rPr spc="20" dirty="0"/>
              <a:t> </a:t>
            </a:r>
            <a:r>
              <a:rPr spc="-5" dirty="0"/>
              <a:t>of</a:t>
            </a:r>
            <a:r>
              <a:rPr spc="20" dirty="0"/>
              <a:t> </a:t>
            </a:r>
            <a:r>
              <a:rPr spc="-5" dirty="0"/>
              <a:t>Falcon</a:t>
            </a:r>
            <a:r>
              <a:rPr spc="5" dirty="0"/>
              <a:t> </a:t>
            </a:r>
            <a:r>
              <a:rPr spc="-5" dirty="0"/>
              <a:t>9</a:t>
            </a:r>
            <a:r>
              <a:rPr spc="5" dirty="0"/>
              <a:t> </a:t>
            </a:r>
            <a:r>
              <a:rPr spc="-5" dirty="0"/>
              <a:t>first</a:t>
            </a:r>
            <a:r>
              <a:rPr spc="5" dirty="0"/>
              <a:t> </a:t>
            </a:r>
            <a:r>
              <a:rPr spc="-5" dirty="0"/>
              <a:t>stage</a:t>
            </a:r>
            <a:r>
              <a:rPr spc="45" dirty="0"/>
              <a:t> </a:t>
            </a:r>
            <a:r>
              <a:rPr spc="-5" dirty="0"/>
              <a:t>landing</a:t>
            </a:r>
          </a:p>
          <a:p>
            <a:pPr marL="277495">
              <a:lnSpc>
                <a:spcPct val="100000"/>
              </a:lnSpc>
            </a:pPr>
            <a:r>
              <a:rPr spc="-5" dirty="0"/>
              <a:t>outcomes.</a:t>
            </a:r>
          </a:p>
          <a:p>
            <a:pPr marL="277495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76860" algn="l"/>
                <a:tab pos="277495" algn="l"/>
              </a:tabLst>
            </a:pPr>
            <a:r>
              <a:rPr spc="-10" dirty="0"/>
              <a:t>SpaceX’s</a:t>
            </a:r>
            <a:r>
              <a:rPr spc="10" dirty="0"/>
              <a:t> </a:t>
            </a:r>
            <a:r>
              <a:rPr spc="-5" dirty="0"/>
              <a:t>Falcon</a:t>
            </a:r>
            <a:r>
              <a:rPr spc="25" dirty="0"/>
              <a:t> </a:t>
            </a:r>
            <a:r>
              <a:rPr spc="-5" dirty="0"/>
              <a:t>9</a:t>
            </a:r>
            <a:r>
              <a:rPr spc="5" dirty="0"/>
              <a:t> </a:t>
            </a:r>
            <a:r>
              <a:rPr spc="-5" dirty="0"/>
              <a:t>first</a:t>
            </a:r>
            <a:r>
              <a:rPr spc="10" dirty="0"/>
              <a:t> </a:t>
            </a:r>
            <a:r>
              <a:rPr spc="-5" dirty="0"/>
              <a:t>stage</a:t>
            </a:r>
            <a:r>
              <a:rPr spc="10" dirty="0"/>
              <a:t> </a:t>
            </a:r>
            <a:r>
              <a:rPr spc="-5" dirty="0"/>
              <a:t>landing</a:t>
            </a:r>
            <a:r>
              <a:rPr spc="30" dirty="0"/>
              <a:t> </a:t>
            </a:r>
            <a:r>
              <a:rPr spc="-5" dirty="0"/>
              <a:t>outcomes</a:t>
            </a:r>
            <a:r>
              <a:rPr spc="10" dirty="0"/>
              <a:t> </a:t>
            </a:r>
            <a:r>
              <a:rPr spc="-5" dirty="0"/>
              <a:t>have</a:t>
            </a:r>
            <a:r>
              <a:rPr spc="25" dirty="0"/>
              <a:t> </a:t>
            </a:r>
            <a:r>
              <a:rPr spc="-5" dirty="0"/>
              <a:t>been</a:t>
            </a:r>
            <a:r>
              <a:rPr spc="20" dirty="0"/>
              <a:t> </a:t>
            </a:r>
            <a:r>
              <a:rPr spc="-5" dirty="0"/>
              <a:t>trending</a:t>
            </a:r>
            <a:r>
              <a:rPr spc="15" dirty="0"/>
              <a:t> </a:t>
            </a:r>
            <a:r>
              <a:rPr spc="-5" dirty="0"/>
              <a:t>towards</a:t>
            </a:r>
            <a:r>
              <a:rPr spc="30" dirty="0"/>
              <a:t> </a:t>
            </a:r>
            <a:r>
              <a:rPr spc="-5" dirty="0"/>
              <a:t>greater </a:t>
            </a:r>
            <a:r>
              <a:rPr spc="-600" dirty="0"/>
              <a:t> </a:t>
            </a:r>
            <a:r>
              <a:rPr dirty="0"/>
              <a:t>success</a:t>
            </a:r>
            <a:r>
              <a:rPr spc="-10" dirty="0"/>
              <a:t> </a:t>
            </a:r>
            <a:r>
              <a:rPr spc="-5" dirty="0"/>
              <a:t>as </a:t>
            </a:r>
            <a:r>
              <a:rPr spc="-10" dirty="0"/>
              <a:t>more</a:t>
            </a:r>
            <a:r>
              <a:rPr spc="25" dirty="0"/>
              <a:t> </a:t>
            </a:r>
            <a:r>
              <a:rPr spc="-5" dirty="0"/>
              <a:t>launches</a:t>
            </a:r>
            <a:r>
              <a:rPr spc="5" dirty="0"/>
              <a:t> </a:t>
            </a:r>
            <a:r>
              <a:rPr spc="-5" dirty="0"/>
              <a:t>are</a:t>
            </a:r>
            <a:r>
              <a:rPr spc="5" dirty="0"/>
              <a:t> </a:t>
            </a:r>
            <a:r>
              <a:rPr spc="-5" dirty="0"/>
              <a:t>made.</a:t>
            </a:r>
          </a:p>
          <a:p>
            <a:pPr marL="27749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76860" algn="l"/>
                <a:tab pos="277495" algn="l"/>
              </a:tabLst>
            </a:pPr>
            <a:r>
              <a:rPr spc="-5" dirty="0"/>
              <a:t>The</a:t>
            </a:r>
            <a:r>
              <a:rPr spc="20" dirty="0"/>
              <a:t> </a:t>
            </a:r>
            <a:r>
              <a:rPr spc="-5" dirty="0"/>
              <a:t>machine</a:t>
            </a:r>
            <a:r>
              <a:rPr spc="20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5" dirty="0"/>
              <a:t>models</a:t>
            </a:r>
            <a:r>
              <a:rPr spc="15" dirty="0"/>
              <a:t> </a:t>
            </a:r>
            <a:r>
              <a:rPr spc="-5" dirty="0"/>
              <a:t>can</a:t>
            </a:r>
            <a:r>
              <a:rPr spc="10" dirty="0"/>
              <a:t> </a:t>
            </a:r>
            <a:r>
              <a:rPr spc="-5" dirty="0"/>
              <a:t>be</a:t>
            </a:r>
            <a:r>
              <a:rPr spc="5" dirty="0"/>
              <a:t> </a:t>
            </a:r>
            <a:r>
              <a:rPr spc="-5" dirty="0"/>
              <a:t>used</a:t>
            </a:r>
            <a:r>
              <a:rPr spc="10" dirty="0"/>
              <a:t> </a:t>
            </a:r>
            <a:r>
              <a:rPr spc="-5" dirty="0"/>
              <a:t>to</a:t>
            </a:r>
            <a:r>
              <a:rPr spc="15" dirty="0"/>
              <a:t> </a:t>
            </a:r>
            <a:r>
              <a:rPr spc="-5" dirty="0"/>
              <a:t>predict</a:t>
            </a:r>
            <a:r>
              <a:rPr spc="10" dirty="0"/>
              <a:t> </a:t>
            </a:r>
            <a:r>
              <a:rPr spc="-5" dirty="0"/>
              <a:t>future</a:t>
            </a:r>
            <a:r>
              <a:rPr spc="20" dirty="0"/>
              <a:t> </a:t>
            </a:r>
            <a:r>
              <a:rPr spc="-5" dirty="0"/>
              <a:t>SpaceX Falcon</a:t>
            </a:r>
            <a:r>
              <a:rPr spc="10" dirty="0"/>
              <a:t> </a:t>
            </a:r>
            <a:r>
              <a:rPr spc="-5" dirty="0"/>
              <a:t>9</a:t>
            </a:r>
            <a:r>
              <a:rPr spc="5" dirty="0"/>
              <a:t> </a:t>
            </a:r>
            <a:r>
              <a:rPr spc="-5" dirty="0"/>
              <a:t>first</a:t>
            </a:r>
          </a:p>
          <a:p>
            <a:pPr marL="277495">
              <a:lnSpc>
                <a:spcPct val="100000"/>
              </a:lnSpc>
            </a:pPr>
            <a:r>
              <a:rPr spc="-5" dirty="0"/>
              <a:t>stage</a:t>
            </a:r>
            <a:r>
              <a:rPr spc="-25" dirty="0"/>
              <a:t> </a:t>
            </a:r>
            <a:r>
              <a:rPr dirty="0"/>
              <a:t>landing</a:t>
            </a:r>
            <a:r>
              <a:rPr spc="-20" dirty="0"/>
              <a:t> </a:t>
            </a:r>
            <a:r>
              <a:rPr spc="-5" dirty="0"/>
              <a:t>outcomes.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</a:t>
            </a:r>
            <a:r>
              <a:rPr spc="-20" dirty="0"/>
              <a:t>l</a:t>
            </a:r>
            <a:r>
              <a:rPr spc="-5" dirty="0"/>
              <a:t>usi</a:t>
            </a:r>
            <a:r>
              <a:rPr spc="5" dirty="0"/>
              <a:t>o</a:t>
            </a:r>
            <a:r>
              <a:rPr spc="-5" dirty="0"/>
              <a:t>ns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10161270" cy="4584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Initial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Sets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SpaceX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API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(JSON):</a:t>
            </a:r>
            <a:r>
              <a:rPr sz="1000" b="1" spc="5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https://cf-courses-data.s3.us.cloud-object-storage.appdomain.cloud/IBM-DS0321EN-SkillsNetwork/datasets/API_call_spacex_api.json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Wikipedia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(Webpage):</a:t>
            </a:r>
            <a:r>
              <a:rPr sz="1000" b="1" spc="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https://en.wikipedia.org/w/index.php?title=List_of_Falcon_9_and_Falcon_Heavy_launches&amp;oldid=1027686922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marR="5080" indent="-228600">
              <a:lnSpc>
                <a:spcPts val="108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  <a:hlinkClick r:id="rId4"/>
              </a:rPr>
              <a:t>SpaceX</a:t>
            </a:r>
            <a:r>
              <a:rPr sz="1000" b="1" spc="-10" dirty="0">
                <a:latin typeface="Arial"/>
                <a:cs typeface="Arial"/>
                <a:hlinkClick r:id="rId4"/>
              </a:rPr>
              <a:t> </a:t>
            </a:r>
            <a:r>
              <a:rPr sz="1000" b="1" spc="-5" dirty="0">
                <a:latin typeface="Arial"/>
                <a:cs typeface="Arial"/>
                <a:hlinkClick r:id="rId4"/>
              </a:rPr>
              <a:t>(CSV):</a:t>
            </a:r>
            <a:r>
              <a:rPr sz="1000" b="1" spc="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https://cf-courses-data.s3.us.cloud-object-storage.appdomain.cloud/IBM-DS0321EN- </a:t>
            </a:r>
            <a:r>
              <a:rPr sz="100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SkillsNetwork/labs/module_2/data/Spacex.csv?utm_medium=Exinfluencer&amp;utm_source=Exinfluencer&amp;utm_content=000026UJ&amp;utm_term=10006555&amp;utm_id=NA-SkillsNetwork- </a:t>
            </a:r>
            <a:r>
              <a:rPr sz="100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Channel-SkillsNetworkCoursesIBMDS0321ENSkillsNetwork26802033-2022-01-01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Launch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Geo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(CSV):</a:t>
            </a:r>
            <a:r>
              <a:rPr sz="1000" b="1" spc="5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https://cf-courses-data.s3.us.cloud-object-storage.appdomain.cloud/IBM-DS0321EN-SkillsNetwork/datasets/spacex_launch_geo.csv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Launch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Dash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(CSV):</a:t>
            </a:r>
            <a:r>
              <a:rPr sz="1000" b="1" spc="4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https://cf-courses-data.s3.us.cloud-object-storage.appdomain.cloud/IBM-DS0321EN-SkillsNetwork/datasets/spacex_launch_dash.csv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95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(.csv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files)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(CSV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1):</a:t>
            </a:r>
            <a:r>
              <a:rPr sz="1000" b="1" spc="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/>
              </a:rPr>
              <a:t>https://github.com/JonathanMClark/DataScienceCapstone/blob/main/dataset_part_1.csv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(Web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Scraped):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/>
              </a:rPr>
              <a:t>https://github.com/JonathanMClark/DataScienceCapstone/blob/main/spacex_web_scraped.csv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(CSV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2):</a:t>
            </a:r>
            <a:r>
              <a:rPr sz="1000" b="1" spc="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9"/>
              </a:rPr>
              <a:t>https://github.com/JonathanMClark/DataScienceCapstone/blob/main/dataset_part_2.csv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(SpaceX):</a:t>
            </a:r>
            <a:r>
              <a:rPr sz="1000" b="1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0"/>
              </a:rPr>
              <a:t>https://github.com/JonathanMClark/DataScienceCapstone/blob/main/Spacex.csv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05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(CSV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3):</a:t>
            </a:r>
            <a:r>
              <a:rPr sz="1000" b="1" spc="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1"/>
              </a:rPr>
              <a:t>https://github.com/JonathanMClark/DataScienceCapstone/blob/main/dataset_part_3.csv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(Launch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Geo):</a:t>
            </a:r>
            <a:r>
              <a:rPr sz="1000" b="1" spc="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2"/>
              </a:rPr>
              <a:t>https://github.com/JonathanMClark/DataScienceCapstone/blob/main/spacex_launch_geo.csv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6099454"/>
            <a:ext cx="72409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(Launch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Dash):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13"/>
              </a:rPr>
              <a:t>https://github.com/JonathanMClark/DataScienceCapstone/blob/main/spacex_launch_dash.csv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12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</a:t>
            </a:r>
            <a:r>
              <a:rPr spc="-20" dirty="0"/>
              <a:t>p</a:t>
            </a:r>
            <a:r>
              <a:rPr spc="-5" dirty="0"/>
              <a:t>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10153015" cy="300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Jupyter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Notebooks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Dashboard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Python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File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(Data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Collection):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https://github.com/JonathanMClark/DataScienceCapstone/blob/main/1_Capstone_JonathanMClark_Data_Collection.ipynb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(Web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Scraping):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https://github.com/JonathanMClark/DataScienceCapstone/blob/main/2_Capstone_JonathanMClark_Webscraping.ipynb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(Data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Wrangling):</a:t>
            </a:r>
            <a:r>
              <a:rPr sz="1000" b="1" spc="3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https://github.com/JonathanMClark/DataScienceCapstone/blob/main/3_Capstone_JonathanMClark_Data_Wrangling.ipynb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(EDA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SQL):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https://github.com/JonathanMClark/DataScienceCapstone/blob/main/4_Capstone_JonathanMClark_EDA_SQL.ipynb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15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(EDA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Data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Visualization):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https://github.com/JonathanMClark/DataScienceCapstone/blob/main/5_Capstone_JonathanMClark_EDA_Data_Visualization.ipynb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(Folium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Maps):</a:t>
            </a:r>
            <a:r>
              <a:rPr sz="1000" b="1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7"/>
              </a:rPr>
              <a:t>https://github.com/JonathanMClark/DataScienceCapstone/blob/main/6_Capstone_JonathanMClark_Launch_Site_Location.ipynb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15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(Dashboad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File):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8"/>
              </a:rPr>
              <a:t>https://github.com/JonathanMClark/DataScienceCapstone/blob/main/JonathanMClark_spacex_dash_app.py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•"/>
            </a:pPr>
            <a:endParaRPr sz="1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GitHub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URL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(Machine Learning):</a:t>
            </a:r>
            <a:r>
              <a:rPr sz="1000" b="1" spc="3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9"/>
              </a:rPr>
              <a:t>https://github.com/JonathanMClark/DataScienceCapstone/blob/main/7_Capstone_JonathanMClark_Machine_Learning_Prediction.ipynb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12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</a:t>
            </a:r>
            <a:r>
              <a:rPr spc="-20" dirty="0"/>
              <a:t>p</a:t>
            </a:r>
            <a:r>
              <a:rPr spc="-5" dirty="0"/>
              <a:t>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059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234287"/>
            <a:ext cx="10483850" cy="44526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900" spc="-5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9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900" spc="-1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2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sz="29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9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9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collected.</a:t>
            </a:r>
            <a:endParaRPr sz="29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cleaned</a:t>
            </a:r>
            <a:r>
              <a:rPr sz="29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preparation</a:t>
            </a:r>
            <a:r>
              <a:rPr sz="29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9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visualizations,</a:t>
            </a:r>
            <a:r>
              <a:rPr sz="29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sz="29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sz="2900" spc="-7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r>
              <a:rPr sz="29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learning</a:t>
            </a:r>
            <a:r>
              <a:rPr sz="29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creation.</a:t>
            </a:r>
            <a:endParaRPr sz="2900">
              <a:latin typeface="Arial MT"/>
              <a:cs typeface="Arial MT"/>
            </a:endParaRPr>
          </a:p>
          <a:p>
            <a:pPr marL="241300" marR="24257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9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(EDA) was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done</a:t>
            </a:r>
            <a:r>
              <a:rPr sz="29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visualization </a:t>
            </a:r>
            <a:r>
              <a:rPr sz="2900" spc="-7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SQL.</a:t>
            </a:r>
            <a:endParaRPr sz="2900">
              <a:latin typeface="Arial MT"/>
              <a:cs typeface="Arial MT"/>
            </a:endParaRPr>
          </a:p>
          <a:p>
            <a:pPr marL="241300" marR="15360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900" spc="-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visual analytics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9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Folium </a:t>
            </a:r>
            <a:r>
              <a:rPr sz="2900" spc="-7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9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Dash.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5837326"/>
            <a:ext cx="955167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9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9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sz="2900" spc="-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sz="29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292929"/>
                </a:solidFill>
                <a:latin typeface="Arial MT"/>
                <a:cs typeface="Arial MT"/>
              </a:rPr>
              <a:t>done.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310495" cy="171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sets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collected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from:</a:t>
            </a:r>
            <a:endParaRPr sz="22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IBM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copy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call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 the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publically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accessible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1800" spc="-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in JSON</a:t>
            </a:r>
            <a:r>
              <a:rPr sz="18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format.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permanently</a:t>
            </a:r>
            <a:r>
              <a:rPr sz="18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linked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18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HTML</a:t>
            </a:r>
            <a:r>
              <a:rPr sz="1800" spc="-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tables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(9</a:t>
            </a:r>
            <a:r>
              <a:rPr sz="18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June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2021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revision).</a:t>
            </a:r>
            <a:endParaRPr sz="1800">
              <a:latin typeface="Arial MT"/>
              <a:cs typeface="Arial MT"/>
            </a:endParaRPr>
          </a:p>
          <a:p>
            <a:pPr marL="697865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Further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sz="18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provided.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See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darker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green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.csv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files</a:t>
            </a:r>
            <a:r>
              <a:rPr sz="18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top</a:t>
            </a:r>
            <a:r>
              <a:rPr sz="18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row</a:t>
            </a:r>
            <a:r>
              <a:rPr sz="1800" dirty="0">
                <a:solidFill>
                  <a:srgbClr val="292929"/>
                </a:solidFill>
                <a:latin typeface="Arial MT"/>
                <a:cs typeface="Arial MT"/>
              </a:rPr>
              <a:t> of</a:t>
            </a:r>
            <a:r>
              <a:rPr sz="18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 MT"/>
                <a:cs typeface="Arial MT"/>
              </a:rPr>
              <a:t>diagram</a:t>
            </a:r>
            <a:r>
              <a:rPr sz="18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 MT"/>
                <a:cs typeface="Arial MT"/>
              </a:rPr>
              <a:t>below.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9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6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90472" y="3250692"/>
            <a:ext cx="6873240" cy="3185160"/>
            <a:chOff x="1490472" y="3250692"/>
            <a:chExt cx="6873240" cy="3185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16" y="3259836"/>
              <a:ext cx="6854952" cy="31668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5044" y="3255264"/>
              <a:ext cx="6864350" cy="3176270"/>
            </a:xfrm>
            <a:custGeom>
              <a:avLst/>
              <a:gdLst/>
              <a:ahLst/>
              <a:cxnLst/>
              <a:rect l="l" t="t" r="r" b="b"/>
              <a:pathLst>
                <a:path w="6864350" h="3176270">
                  <a:moveTo>
                    <a:pt x="0" y="3176016"/>
                  </a:moveTo>
                  <a:lnTo>
                    <a:pt x="6864096" y="3176016"/>
                  </a:lnTo>
                  <a:lnTo>
                    <a:pt x="6864096" y="0"/>
                  </a:lnTo>
                  <a:lnTo>
                    <a:pt x="0" y="0"/>
                  </a:lnTo>
                  <a:lnTo>
                    <a:pt x="0" y="317601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2356" y="1345184"/>
            <a:ext cx="38150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200" spc="1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of SpaceX</a:t>
            </a:r>
            <a:r>
              <a:rPr sz="2200" spc="-114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API</a:t>
            </a:r>
            <a:r>
              <a:rPr sz="2200" spc="-2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 MT"/>
                <a:cs typeface="Arial MT"/>
              </a:rPr>
              <a:t>Calls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5599430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available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publically.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Once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GET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request has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been made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sz="220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response</a:t>
            </a:r>
            <a:r>
              <a:rPr sz="2200" spc="6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received,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placed into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Pandas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090511"/>
            <a:ext cx="5549265" cy="166052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510"/>
              </a:spcBef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further</a:t>
            </a:r>
            <a:r>
              <a:rPr sz="2200" spc="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(Data</a:t>
            </a:r>
            <a:r>
              <a:rPr sz="2200" dirty="0">
                <a:latin typeface="Arial MT"/>
                <a:cs typeface="Arial MT"/>
              </a:rPr>
              <a:t> Collection):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https://github.com/JonathanMClark/DataScienceCapstone/blob/main/1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_Capstone_JonathanMClark_Data_Collection.ipynb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46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1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Collection</a:t>
            </a:r>
            <a:r>
              <a:rPr spc="5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– </a:t>
            </a:r>
            <a:r>
              <a:rPr spc="-10" dirty="0">
                <a:solidFill>
                  <a:srgbClr val="5B9BD4"/>
                </a:solidFill>
              </a:rPr>
              <a:t>SpaceX</a:t>
            </a:r>
            <a:r>
              <a:rPr spc="-175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API</a:t>
            </a:r>
          </a:p>
        </p:txBody>
      </p:sp>
      <p:sp>
        <p:nvSpPr>
          <p:cNvPr id="6" name="object 6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30734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Place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4305" algn="ctr">
              <a:lnSpc>
                <a:spcPct val="916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Extract nested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convert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259079" marR="251460" indent="-1270" algn="ctr">
              <a:lnSpc>
                <a:spcPct val="91500"/>
              </a:lnSpc>
              <a:spcBef>
                <a:spcPts val="9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functions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generate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205740" marR="19812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Combine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separate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columns into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98407" y="5494146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w="408940" h="103504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4945" marR="188595" indent="1270" algn="ctr">
              <a:lnSpc>
                <a:spcPct val="91500"/>
              </a:lnSpc>
              <a:spcBef>
                <a:spcPts val="894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out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launches with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rockets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other than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Falcon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694690" marR="324485" indent="-364490">
              <a:lnSpc>
                <a:spcPts val="175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Handle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52642" y="3262325"/>
            <a:ext cx="8775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19.05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5549265" cy="300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r>
              <a:rPr sz="22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 page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has tables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sz="22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launches.</a:t>
            </a:r>
            <a:endParaRPr sz="2200">
              <a:latin typeface="Arial MT"/>
              <a:cs typeface="Arial MT"/>
            </a:endParaRPr>
          </a:p>
          <a:p>
            <a:pPr marL="241300" marR="14287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These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tables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 scraped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extract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launch data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 can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put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into a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Pandas </a:t>
            </a:r>
            <a:r>
              <a:rPr sz="2200" spc="-5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DataFrame</a:t>
            </a:r>
            <a:r>
              <a:rPr sz="22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further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analysis.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 MT"/>
                <a:cs typeface="Arial MT"/>
              </a:rPr>
              <a:t>GitHub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URL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(Web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Scraping):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https://github.com/JonathanMClark/DataScienceCapstone/blob/main/2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_Capstone_JonathanMClark_Webscraping.ipynb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274" y="445388"/>
            <a:ext cx="5487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15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Collection</a:t>
            </a:r>
            <a:r>
              <a:rPr spc="4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- Scraping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84211" y="1351280"/>
            <a:ext cx="307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Flowchart</a:t>
            </a:r>
            <a:r>
              <a:rPr sz="2000" spc="-50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1C7CDB"/>
                </a:solidFill>
                <a:latin typeface="Arial MT"/>
                <a:cs typeface="Arial MT"/>
              </a:rPr>
              <a:t>Web</a:t>
            </a:r>
            <a:r>
              <a:rPr sz="2000" spc="-25" dirty="0">
                <a:solidFill>
                  <a:srgbClr val="1C7CD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7CDB"/>
                </a:solidFill>
                <a:latin typeface="Arial MT"/>
                <a:cs typeface="Arial MT"/>
              </a:rPr>
              <a:t>Scraping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58750" marR="127000" indent="-21590">
              <a:lnSpc>
                <a:spcPts val="1639"/>
              </a:lnSpc>
              <a:spcBef>
                <a:spcPts val="1080"/>
              </a:spcBef>
            </a:pP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Scrape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text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146685" marR="138430" indent="1905" algn="ctr">
              <a:lnSpc>
                <a:spcPct val="91600"/>
              </a:lnSpc>
              <a:spcBef>
                <a:spcPts val="111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BeautifulSoup object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content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42875" rIns="0" bIns="0" rtlCol="0">
            <a:spAutoFit/>
          </a:bodyPr>
          <a:lstStyle/>
          <a:p>
            <a:pPr marL="180340" marR="172720" indent="-635" algn="ctr">
              <a:lnSpc>
                <a:spcPct val="91600"/>
              </a:lnSpc>
              <a:spcBef>
                <a:spcPts val="112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 launch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extract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&lt;th&gt;&lt;/th&gt;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41605" marR="134620" algn="ctr">
              <a:lnSpc>
                <a:spcPts val="1639"/>
              </a:lnSpc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5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500" spc="-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the launch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2805</Words>
  <Application>Microsoft Office PowerPoint</Application>
  <PresentationFormat>Widescreen</PresentationFormat>
  <Paragraphs>390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MT</vt:lpstr>
      <vt:lpstr>Calibri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That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Falcon 9 Launch Site Locations</vt:lpstr>
      <vt:lpstr>Map Markers of Success/Failed Landings</vt:lpstr>
      <vt:lpstr>Distance from Launch Site to Proximities</vt:lpstr>
      <vt:lpstr>PowerPoint Presentation</vt:lpstr>
      <vt:lpstr>Launch Success Count for All Sites</vt:lpstr>
      <vt:lpstr>Launch Site with Highest Launch Success Ratio</vt:lpstr>
      <vt:lpstr>Payload vs. Launch Outcome</vt:lpstr>
      <vt:lpstr>PowerPoint Presentation</vt:lpstr>
      <vt:lpstr>Classification Accuracy</vt:lpstr>
      <vt:lpstr>Confusion Matrix</vt:lpstr>
      <vt:lpstr>Conclusions</vt:lpstr>
      <vt:lpstr>Appendix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USER</cp:lastModifiedBy>
  <cp:revision>2</cp:revision>
  <dcterms:created xsi:type="dcterms:W3CDTF">2024-03-02T10:37:57Z</dcterms:created>
  <dcterms:modified xsi:type="dcterms:W3CDTF">2024-03-02T10:50:28Z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2024-03-02T00:00:00Z</vt:filetime>
  </property>
</Properties>
</file>